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40"/>
  </p:notesMasterIdLst>
  <p:handoutMasterIdLst>
    <p:handoutMasterId r:id="rId41"/>
  </p:handoutMasterIdLst>
  <p:sldIdLst>
    <p:sldId id="775" r:id="rId5"/>
    <p:sldId id="829" r:id="rId6"/>
    <p:sldId id="851" r:id="rId7"/>
    <p:sldId id="831" r:id="rId8"/>
    <p:sldId id="834" r:id="rId9"/>
    <p:sldId id="835" r:id="rId10"/>
    <p:sldId id="830" r:id="rId11"/>
    <p:sldId id="852" r:id="rId12"/>
    <p:sldId id="850" r:id="rId13"/>
    <p:sldId id="256" r:id="rId14"/>
    <p:sldId id="392" r:id="rId15"/>
    <p:sldId id="397" r:id="rId16"/>
    <p:sldId id="405" r:id="rId17"/>
    <p:sldId id="394" r:id="rId18"/>
    <p:sldId id="390" r:id="rId19"/>
    <p:sldId id="396" r:id="rId20"/>
    <p:sldId id="853" r:id="rId21"/>
    <p:sldId id="854" r:id="rId22"/>
    <p:sldId id="855" r:id="rId23"/>
    <p:sldId id="406" r:id="rId24"/>
    <p:sldId id="408" r:id="rId25"/>
    <p:sldId id="404" r:id="rId26"/>
    <p:sldId id="407" r:id="rId27"/>
    <p:sldId id="403" r:id="rId28"/>
    <p:sldId id="402" r:id="rId29"/>
    <p:sldId id="856" r:id="rId30"/>
    <p:sldId id="857" r:id="rId31"/>
    <p:sldId id="858" r:id="rId32"/>
    <p:sldId id="398" r:id="rId33"/>
    <p:sldId id="399" r:id="rId34"/>
    <p:sldId id="401" r:id="rId35"/>
    <p:sldId id="859" r:id="rId36"/>
    <p:sldId id="400" r:id="rId37"/>
    <p:sldId id="860" r:id="rId38"/>
    <p:sldId id="849" r:id="rId39"/>
  </p:sldIdLst>
  <p:sldSz cx="9144000" cy="5143500" type="screen16x9"/>
  <p:notesSz cx="9236075" cy="6950075"/>
  <p:embeddedFontLst>
    <p:embeddedFont>
      <p:font typeface="Calibri" panose="020F0502020204030204" pitchFamily="34" charset="0"/>
      <p:regular r:id="rId42"/>
      <p:bold r:id="rId43"/>
      <p:italic r:id="rId44"/>
      <p:boldItalic r:id="rId45"/>
    </p:embeddedFont>
    <p:embeddedFont>
      <p:font typeface="Franklin Gothic Book" panose="020B0503020102020204" pitchFamily="34" charset="0"/>
      <p:regular r:id="rId46"/>
      <p:italic r:id="rId47"/>
    </p:embeddedFont>
    <p:embeddedFont>
      <p:font typeface="Franklin Gothic Demi" panose="020B0703020102020204" pitchFamily="34" charset="0"/>
      <p:regular r:id="rId48"/>
      <p:italic r:id="rId49"/>
    </p:embeddedFont>
    <p:embeddedFont>
      <p:font typeface="Montserrat" panose="00000300000000000000" pitchFamily="2" charset="0"/>
      <p:regular r:id="rId50"/>
      <p:bold r:id="rId51"/>
      <p:italic r:id="rId52"/>
      <p:boldItalic r:id="rId53"/>
    </p:embeddedFont>
    <p:embeddedFont>
      <p:font typeface="Montserrat Black" panose="00000A00000000000000" pitchFamily="2" charset="0"/>
      <p:bold r:id="rId54"/>
      <p:boldItalic r:id="rId55"/>
    </p:embeddedFont>
    <p:embeddedFont>
      <p:font typeface="Roboto" panose="02000000000000000000" pitchFamily="2" charset="0"/>
      <p:regular r:id="rId56"/>
      <p:bold r:id="rId57"/>
      <p:italic r:id="rId58"/>
      <p:boldItalic r:id="rId59"/>
    </p:embeddedFont>
    <p:embeddedFont>
      <p:font typeface="Roboto condensed" panose="02000000000000000000" pitchFamily="2" charset="0"/>
      <p:regular r:id="rId60"/>
      <p:bold r:id="rId61"/>
      <p:italic r:id="rId62"/>
      <p:boldItalic r:id="rId63"/>
    </p:embeddedFont>
    <p:embeddedFont>
      <p:font typeface="Roboto condensed"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FE538C-8B6E-1D3D-F8C7-492C931A18AF}" name="Bryan Peckinpaugh" initials="BP" userId="S::Bryan.Peckinpaugh@detroitmi.gov::04404f8e-d552-4516-b7e5-c78c31ede3f9" providerId="AD"/>
  <p188:author id="{1410A3F2-43F1-C635-DF2E-4C467E59C461}" name="Rachel Schafer" initials="RS" userId="S::rachel.schafer@detroitmi.gov::34bf51be-f6a9-4c4a-88d3-e570d20bf9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ven Watson" initials="SW" lastIdx="1" clrIdx="0">
    <p:extLst>
      <p:ext uri="{19B8F6BF-5375-455C-9EA6-DF929625EA0E}">
        <p15:presenceInfo xmlns:p15="http://schemas.microsoft.com/office/powerpoint/2012/main" userId="S-1-5-21-3607713958-4196250548-2859345303-14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C4D"/>
    <a:srgbClr val="009688"/>
    <a:srgbClr val="FEB40D"/>
    <a:srgbClr val="9FD5B3"/>
    <a:srgbClr val="A6E59D"/>
    <a:srgbClr val="FFFFFF"/>
    <a:srgbClr val="777777"/>
    <a:srgbClr val="94E3ED"/>
    <a:srgbClr val="B7FF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8A3DC-B075-499C-A185-7BFDE8C9892C}" v="97" dt="2023-09-18T15:18:31.703"/>
    <p1510:client id="{6FA3E8AA-96DF-4C12-9EF2-7B0F9126E834}" v="214" dt="2023-09-18T15:34:04.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85" y="3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2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9.fntdata"/><Relationship Id="rId55"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idetroitmius.sharepoint.com/sites/M365-OCFO-Budget/Shared%20Documents/Engagement/Annual%20Public%20Budget%20Meeting%202023/ABPM%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4445"/>
                </a:solidFill>
                <a:latin typeface="Montserrat" panose="00000300000000000000" pitchFamily="2" charset="0"/>
                <a:ea typeface="+mn-ea"/>
                <a:cs typeface="+mn-cs"/>
              </a:defRPr>
            </a:pPr>
            <a:r>
              <a:rPr lang="en-US" sz="1400" b="1">
                <a:solidFill>
                  <a:srgbClr val="004445"/>
                </a:solidFill>
                <a:latin typeface="Montserrat" panose="00000300000000000000" pitchFamily="2" charset="0"/>
              </a:rPr>
              <a:t>Revenues</a:t>
            </a:r>
            <a:r>
              <a:rPr lang="en-US" sz="1400" b="1" baseline="0">
                <a:solidFill>
                  <a:srgbClr val="004445"/>
                </a:solidFill>
                <a:latin typeface="Montserrat" panose="00000300000000000000" pitchFamily="2" charset="0"/>
              </a:rPr>
              <a:t> (total budget, in millions)</a:t>
            </a:r>
            <a:endParaRPr lang="en-US" sz="1400" b="1">
              <a:solidFill>
                <a:srgbClr val="004445"/>
              </a:solidFill>
              <a:latin typeface="Montserrat" panose="00000300000000000000" pitchFamily="2"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4445"/>
              </a:solidFill>
              <a:latin typeface="Montserrat" panose="00000300000000000000" pitchFamily="2" charset="0"/>
              <a:ea typeface="+mn-ea"/>
              <a:cs typeface="+mn-cs"/>
            </a:defRPr>
          </a:pPr>
          <a:endParaRPr lang="en-US"/>
        </a:p>
      </c:txPr>
    </c:title>
    <c:autoTitleDeleted val="0"/>
    <c:plotArea>
      <c:layout/>
      <c:pieChart>
        <c:varyColors val="1"/>
        <c:ser>
          <c:idx val="0"/>
          <c:order val="0"/>
          <c:dPt>
            <c:idx val="0"/>
            <c:bubble3D val="0"/>
            <c:spPr>
              <a:solidFill>
                <a:srgbClr val="279989"/>
              </a:solidFill>
              <a:ln w="19050">
                <a:solidFill>
                  <a:schemeClr val="lt1"/>
                </a:solidFill>
              </a:ln>
              <a:effectLst/>
            </c:spPr>
            <c:extLst>
              <c:ext xmlns:c16="http://schemas.microsoft.com/office/drawing/2014/chart" uri="{C3380CC4-5D6E-409C-BE32-E72D297353CC}">
                <c16:uniqueId val="{00000001-8906-4CD0-A301-2EAAD128EF04}"/>
              </c:ext>
            </c:extLst>
          </c:dPt>
          <c:dPt>
            <c:idx val="1"/>
            <c:bubble3D val="0"/>
            <c:spPr>
              <a:solidFill>
                <a:srgbClr val="FFDB81"/>
              </a:solidFill>
              <a:ln w="19050">
                <a:solidFill>
                  <a:schemeClr val="lt1"/>
                </a:solidFill>
              </a:ln>
              <a:effectLst/>
            </c:spPr>
            <c:extLst>
              <c:ext xmlns:c16="http://schemas.microsoft.com/office/drawing/2014/chart" uri="{C3380CC4-5D6E-409C-BE32-E72D297353CC}">
                <c16:uniqueId val="{00000003-8906-4CD0-A301-2EAAD128EF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06-4CD0-A301-2EAAD128EF04}"/>
              </c:ext>
            </c:extLst>
          </c:dPt>
          <c:dPt>
            <c:idx val="3"/>
            <c:bubble3D val="0"/>
            <c:spPr>
              <a:solidFill>
                <a:srgbClr val="D99601"/>
              </a:solidFill>
              <a:ln w="19050">
                <a:solidFill>
                  <a:schemeClr val="lt1"/>
                </a:solidFill>
              </a:ln>
              <a:effectLst/>
            </c:spPr>
            <c:extLst>
              <c:ext xmlns:c16="http://schemas.microsoft.com/office/drawing/2014/chart" uri="{C3380CC4-5D6E-409C-BE32-E72D297353CC}">
                <c16:uniqueId val="{00000007-8906-4CD0-A301-2EAAD128EF04}"/>
              </c:ext>
            </c:extLst>
          </c:dPt>
          <c:dPt>
            <c:idx val="4"/>
            <c:bubble3D val="0"/>
            <c:spPr>
              <a:solidFill>
                <a:srgbClr val="007376"/>
              </a:solidFill>
              <a:ln w="19050">
                <a:solidFill>
                  <a:schemeClr val="lt1"/>
                </a:solidFill>
              </a:ln>
              <a:effectLst/>
            </c:spPr>
            <c:extLst>
              <c:ext xmlns:c16="http://schemas.microsoft.com/office/drawing/2014/chart" uri="{C3380CC4-5D6E-409C-BE32-E72D297353CC}">
                <c16:uniqueId val="{00000009-8906-4CD0-A301-2EAAD128EF04}"/>
              </c:ext>
            </c:extLst>
          </c:dPt>
          <c:dPt>
            <c:idx val="5"/>
            <c:bubble3D val="0"/>
            <c:spPr>
              <a:solidFill>
                <a:srgbClr val="CAE8D5"/>
              </a:solidFill>
              <a:ln w="19050">
                <a:solidFill>
                  <a:schemeClr val="lt1"/>
                </a:solidFill>
              </a:ln>
              <a:effectLst/>
            </c:spPr>
            <c:extLst>
              <c:ext xmlns:c16="http://schemas.microsoft.com/office/drawing/2014/chart" uri="{C3380CC4-5D6E-409C-BE32-E72D297353CC}">
                <c16:uniqueId val="{0000000B-8906-4CD0-A301-2EAAD128EF04}"/>
              </c:ext>
            </c:extLst>
          </c:dPt>
          <c:dPt>
            <c:idx val="6"/>
            <c:bubble3D val="0"/>
            <c:spPr>
              <a:solidFill>
                <a:srgbClr val="777777"/>
              </a:solidFill>
              <a:ln w="19050">
                <a:solidFill>
                  <a:schemeClr val="lt1"/>
                </a:solidFill>
              </a:ln>
              <a:effectLst/>
            </c:spPr>
            <c:extLst>
              <c:ext xmlns:c16="http://schemas.microsoft.com/office/drawing/2014/chart" uri="{C3380CC4-5D6E-409C-BE32-E72D297353CC}">
                <c16:uniqueId val="{0000000D-8906-4CD0-A301-2EAAD128EF04}"/>
              </c:ext>
            </c:extLst>
          </c:dPt>
          <c:dPt>
            <c:idx val="7"/>
            <c:bubble3D val="0"/>
            <c:spPr>
              <a:solidFill>
                <a:srgbClr val="FEB40D"/>
              </a:solidFill>
              <a:ln w="19050">
                <a:solidFill>
                  <a:schemeClr val="lt1"/>
                </a:solidFill>
              </a:ln>
              <a:effectLst/>
            </c:spPr>
            <c:extLst>
              <c:ext xmlns:c16="http://schemas.microsoft.com/office/drawing/2014/chart" uri="{C3380CC4-5D6E-409C-BE32-E72D297353CC}">
                <c16:uniqueId val="{0000000F-8906-4CD0-A301-2EAAD128EF04}"/>
              </c:ext>
            </c:extLst>
          </c:dPt>
          <c:dPt>
            <c:idx val="8"/>
            <c:bubble3D val="0"/>
            <c:spPr>
              <a:solidFill>
                <a:srgbClr val="9FD5B3"/>
              </a:solidFill>
              <a:ln w="19050">
                <a:solidFill>
                  <a:schemeClr val="lt1"/>
                </a:solidFill>
              </a:ln>
              <a:effectLst/>
            </c:spPr>
            <c:extLst>
              <c:ext xmlns:c16="http://schemas.microsoft.com/office/drawing/2014/chart" uri="{C3380CC4-5D6E-409C-BE32-E72D297353CC}">
                <c16:uniqueId val="{00000011-8906-4CD0-A301-2EAAD128EF0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906-4CD0-A301-2EAAD128EF04}"/>
              </c:ext>
            </c:extLst>
          </c:dPt>
          <c:dPt>
            <c:idx val="10"/>
            <c:bubble3D val="0"/>
            <c:spPr>
              <a:solidFill>
                <a:srgbClr val="DDDDDD"/>
              </a:solidFill>
              <a:ln w="19050">
                <a:solidFill>
                  <a:schemeClr val="lt1"/>
                </a:solidFill>
              </a:ln>
              <a:effectLst/>
            </c:spPr>
            <c:extLst>
              <c:ext xmlns:c16="http://schemas.microsoft.com/office/drawing/2014/chart" uri="{C3380CC4-5D6E-409C-BE32-E72D297353CC}">
                <c16:uniqueId val="{00000015-8906-4CD0-A301-2EAAD128EF04}"/>
              </c:ext>
            </c:extLst>
          </c:dPt>
          <c:dPt>
            <c:idx val="11"/>
            <c:bubble3D val="0"/>
            <c:spPr>
              <a:solidFill>
                <a:srgbClr val="004445"/>
              </a:solidFill>
              <a:ln w="19050">
                <a:solidFill>
                  <a:schemeClr val="lt1"/>
                </a:solidFill>
              </a:ln>
              <a:effectLst/>
            </c:spPr>
            <c:extLst>
              <c:ext xmlns:c16="http://schemas.microsoft.com/office/drawing/2014/chart" uri="{C3380CC4-5D6E-409C-BE32-E72D297353CC}">
                <c16:uniqueId val="{00000017-8906-4CD0-A301-2EAAD128EF0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906-4CD0-A301-2EAAD128EF0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906-4CD0-A301-2EAAD128EF0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906-4CD0-A301-2EAAD128EF0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906-4CD0-A301-2EAAD128EF04}"/>
              </c:ext>
            </c:extLst>
          </c:dPt>
          <c:dPt>
            <c:idx val="16"/>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21-8906-4CD0-A301-2EAAD128EF04}"/>
              </c:ext>
            </c:extLst>
          </c:dPt>
          <c:dLbls>
            <c:dLbl>
              <c:idx val="0"/>
              <c:layout>
                <c:manualLayout>
                  <c:x val="-0.16427638760322907"/>
                  <c:y val="0.1540222669316080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906-4CD0-A301-2EAAD128EF04}"/>
                </c:ext>
              </c:extLst>
            </c:dLbl>
            <c:dLbl>
              <c:idx val="1"/>
              <c:layout>
                <c:manualLayout>
                  <c:x val="2.0065483200660997E-2"/>
                  <c:y val="-2.258963914011809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906-4CD0-A301-2EAAD128EF04}"/>
                </c:ext>
              </c:extLst>
            </c:dLbl>
            <c:dLbl>
              <c:idx val="2"/>
              <c:layout>
                <c:manualLayout>
                  <c:x val="1.1746280344557557E-2"/>
                  <c:y val="-2.432084524466297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241190289741582"/>
                      <c:h val="8.4925690021231418E-2"/>
                    </c:manualLayout>
                  </c15:layout>
                </c:ext>
                <c:ext xmlns:c16="http://schemas.microsoft.com/office/drawing/2014/chart" uri="{C3380CC4-5D6E-409C-BE32-E72D297353CC}">
                  <c16:uniqueId val="{00000005-8906-4CD0-A301-2EAAD128EF04}"/>
                </c:ext>
              </c:extLst>
            </c:dLbl>
            <c:dLbl>
              <c:idx val="4"/>
              <c:layout>
                <c:manualLayout>
                  <c:x val="-2.9099174369061346E-2"/>
                  <c:y val="2.491636528448805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906-4CD0-A301-2EAAD128EF04}"/>
                </c:ext>
              </c:extLst>
            </c:dLbl>
            <c:dLbl>
              <c:idx val="6"/>
              <c:layout>
                <c:manualLayout>
                  <c:x val="-2.4327440667410702E-2"/>
                  <c:y val="-1.01453878774707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06-4CD0-A301-2EAAD128EF04}"/>
                </c:ext>
              </c:extLst>
            </c:dLbl>
            <c:dLbl>
              <c:idx val="8"/>
              <c:layout>
                <c:manualLayout>
                  <c:x val="1.4241979541124314E-2"/>
                  <c:y val="1.772145785386168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8906-4CD0-A301-2EAAD128EF04}"/>
                </c:ext>
              </c:extLst>
            </c:dLbl>
            <c:dLbl>
              <c:idx val="9"/>
              <c:layout>
                <c:manualLayout>
                  <c:x val="-2.1938876180023308E-2"/>
                  <c:y val="-9.188023471588344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8906-4CD0-A301-2EAAD128EF04}"/>
                </c:ext>
              </c:extLst>
            </c:dLbl>
            <c:dLbl>
              <c:idx val="10"/>
              <c:layout>
                <c:manualLayout>
                  <c:x val="1.5419998890115243E-2"/>
                  <c:y val="-9.181930814911405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8906-4CD0-A301-2EAAD128EF04}"/>
                </c:ext>
              </c:extLst>
            </c:dLbl>
            <c:dLbl>
              <c:idx val="11"/>
              <c:layout>
                <c:manualLayout>
                  <c:x val="0.10479161913687962"/>
                  <c:y val="0.1589496111287575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8906-4CD0-A301-2EAAD128EF04}"/>
                </c:ext>
              </c:extLst>
            </c:dLbl>
            <c:dLbl>
              <c:idx val="16"/>
              <c:layout>
                <c:manualLayout>
                  <c:x val="0.15986506832760122"/>
                  <c:y val="-6.07743510498524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8906-4CD0-A301-2EAAD128EF0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in Brief Data.xlsx]Revenue graph v4'!$G$5:$G$16</c:f>
              <c:strCache>
                <c:ptCount val="12"/>
                <c:pt idx="0">
                  <c:v>Water &amp; Sewerage</c:v>
                </c:pt>
                <c:pt idx="1">
                  <c:v>Major Street</c:v>
                </c:pt>
                <c:pt idx="2">
                  <c:v>Transportation</c:v>
                </c:pt>
                <c:pt idx="3">
                  <c:v>Debt Service</c:v>
                </c:pt>
                <c:pt idx="4">
                  <c:v>Solid Waste Management</c:v>
                </c:pt>
                <c:pt idx="5">
                  <c:v>Income Tax</c:v>
                </c:pt>
                <c:pt idx="6">
                  <c:v>State Revenue Sharing</c:v>
                </c:pt>
                <c:pt idx="7">
                  <c:v>Wagering Tax</c:v>
                </c:pt>
                <c:pt idx="8">
                  <c:v>Property Tax</c:v>
                </c:pt>
                <c:pt idx="9">
                  <c:v>Prior Year Surplus</c:v>
                </c:pt>
                <c:pt idx="10">
                  <c:v>Utility Users Tax</c:v>
                </c:pt>
                <c:pt idx="11">
                  <c:v>Other</c:v>
                </c:pt>
              </c:strCache>
            </c:strRef>
          </c:cat>
          <c:val>
            <c:numRef>
              <c:f>'[Budget in Brief Data.xlsx]Revenue graph v4'!$H$5:$H$16</c:f>
              <c:numCache>
                <c:formatCode>"$"#,##0.0_);[Red]\("$"#,##0.0\)</c:formatCode>
                <c:ptCount val="12"/>
                <c:pt idx="0">
                  <c:v>677.1</c:v>
                </c:pt>
                <c:pt idx="1">
                  <c:v>112.5</c:v>
                </c:pt>
                <c:pt idx="2">
                  <c:v>167.3</c:v>
                </c:pt>
                <c:pt idx="3">
                  <c:v>55</c:v>
                </c:pt>
                <c:pt idx="4">
                  <c:v>59.2</c:v>
                </c:pt>
                <c:pt idx="5">
                  <c:v>392.7</c:v>
                </c:pt>
                <c:pt idx="6">
                  <c:v>224.4</c:v>
                </c:pt>
                <c:pt idx="7">
                  <c:v>258.10000000000002</c:v>
                </c:pt>
                <c:pt idx="8">
                  <c:v>137.4</c:v>
                </c:pt>
                <c:pt idx="9">
                  <c:v>122.9</c:v>
                </c:pt>
                <c:pt idx="10">
                  <c:v>46.3</c:v>
                </c:pt>
                <c:pt idx="11">
                  <c:v>375.6</c:v>
                </c:pt>
              </c:numCache>
            </c:numRef>
          </c:val>
          <c:extLst>
            <c:ext xmlns:c16="http://schemas.microsoft.com/office/drawing/2014/chart" uri="{C3380CC4-5D6E-409C-BE32-E72D297353CC}">
              <c16:uniqueId val="{00000022-8906-4CD0-A301-2EAAD128EF0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rgbClr val="004445"/>
                </a:solidFill>
                <a:latin typeface="Montserrat" panose="00000300000000000000" pitchFamily="2" charset="0"/>
                <a:ea typeface="+mn-ea"/>
                <a:cs typeface="+mn-cs"/>
              </a:defRPr>
            </a:pPr>
            <a:r>
              <a:rPr lang="en-US" sz="1200" b="1">
                <a:solidFill>
                  <a:srgbClr val="004445"/>
                </a:solidFill>
                <a:latin typeface="Montserrat" panose="00000300000000000000" pitchFamily="2" charset="0"/>
              </a:rPr>
              <a:t>Expenditures</a:t>
            </a:r>
            <a:r>
              <a:rPr lang="en-US" sz="1200" b="1" baseline="0">
                <a:solidFill>
                  <a:srgbClr val="004445"/>
                </a:solidFill>
                <a:latin typeface="Montserrat" panose="00000300000000000000" pitchFamily="2" charset="0"/>
              </a:rPr>
              <a:t> by Dept Category </a:t>
            </a:r>
          </a:p>
          <a:p>
            <a:pPr>
              <a:defRPr sz="1050" b="1">
                <a:solidFill>
                  <a:srgbClr val="004445"/>
                </a:solidFill>
                <a:latin typeface="Montserrat" panose="00000300000000000000" pitchFamily="2" charset="0"/>
              </a:defRPr>
            </a:pPr>
            <a:r>
              <a:rPr lang="en-US" sz="1200" b="1" baseline="0">
                <a:solidFill>
                  <a:srgbClr val="004445"/>
                </a:solidFill>
                <a:latin typeface="Montserrat" panose="00000300000000000000" pitchFamily="2" charset="0"/>
              </a:rPr>
              <a:t>(total budget, in millions)</a:t>
            </a:r>
            <a:endParaRPr lang="en-US" sz="1200" b="1">
              <a:solidFill>
                <a:srgbClr val="004445"/>
              </a:solidFill>
              <a:latin typeface="Montserrat" panose="00000300000000000000" pitchFamily="2" charset="0"/>
            </a:endParaRPr>
          </a:p>
        </c:rich>
      </c:tx>
      <c:overlay val="0"/>
      <c:spPr>
        <a:noFill/>
        <a:ln>
          <a:noFill/>
        </a:ln>
        <a:effectLst/>
      </c:spPr>
      <c:txPr>
        <a:bodyPr rot="0" spcFirstLastPara="1" vertOverflow="ellipsis" vert="horz" wrap="square" anchor="ctr" anchorCtr="1"/>
        <a:lstStyle/>
        <a:p>
          <a:pPr>
            <a:defRPr sz="1050" b="1" i="0" u="none" strike="noStrike" kern="1200" spc="0" baseline="0">
              <a:solidFill>
                <a:srgbClr val="004445"/>
              </a:solidFill>
              <a:latin typeface="Montserrat" panose="00000300000000000000" pitchFamily="2" charset="0"/>
              <a:ea typeface="+mn-ea"/>
              <a:cs typeface="+mn-cs"/>
            </a:defRPr>
          </a:pPr>
          <a:endParaRPr lang="en-US"/>
        </a:p>
      </c:txPr>
    </c:title>
    <c:autoTitleDeleted val="0"/>
    <c:plotArea>
      <c:layout/>
      <c:pieChart>
        <c:varyColors val="1"/>
        <c:ser>
          <c:idx val="0"/>
          <c:order val="0"/>
          <c:tx>
            <c:strRef>
              <c:f>'[Budget in Brief Data.xlsx]Dept Groupings v3'!$G$1</c:f>
              <c:strCache>
                <c:ptCount val="1"/>
                <c:pt idx="0">
                  <c:v>FY24 Budget (rounded)</c:v>
                </c:pt>
              </c:strCache>
            </c:strRef>
          </c:tx>
          <c:dPt>
            <c:idx val="0"/>
            <c:bubble3D val="0"/>
            <c:spPr>
              <a:solidFill>
                <a:srgbClr val="004445"/>
              </a:solidFill>
              <a:ln w="19050">
                <a:solidFill>
                  <a:schemeClr val="lt1"/>
                </a:solidFill>
              </a:ln>
              <a:effectLst/>
            </c:spPr>
            <c:extLst>
              <c:ext xmlns:c16="http://schemas.microsoft.com/office/drawing/2014/chart" uri="{C3380CC4-5D6E-409C-BE32-E72D297353CC}">
                <c16:uniqueId val="{00000001-148A-49DA-95FD-A8EA842F85C0}"/>
              </c:ext>
            </c:extLst>
          </c:dPt>
          <c:dPt>
            <c:idx val="1"/>
            <c:bubble3D val="0"/>
            <c:spPr>
              <a:solidFill>
                <a:srgbClr val="FEB40D"/>
              </a:solidFill>
              <a:ln w="19050">
                <a:solidFill>
                  <a:schemeClr val="lt1"/>
                </a:solidFill>
              </a:ln>
              <a:effectLst/>
            </c:spPr>
            <c:extLst>
              <c:ext xmlns:c16="http://schemas.microsoft.com/office/drawing/2014/chart" uri="{C3380CC4-5D6E-409C-BE32-E72D297353CC}">
                <c16:uniqueId val="{00000003-148A-49DA-95FD-A8EA842F85C0}"/>
              </c:ext>
            </c:extLst>
          </c:dPt>
          <c:dPt>
            <c:idx val="2"/>
            <c:bubble3D val="0"/>
            <c:spPr>
              <a:solidFill>
                <a:srgbClr val="9FD5B3"/>
              </a:solidFill>
              <a:ln w="19050">
                <a:solidFill>
                  <a:schemeClr val="lt1"/>
                </a:solidFill>
              </a:ln>
              <a:effectLst/>
            </c:spPr>
            <c:extLst>
              <c:ext xmlns:c16="http://schemas.microsoft.com/office/drawing/2014/chart" uri="{C3380CC4-5D6E-409C-BE32-E72D297353CC}">
                <c16:uniqueId val="{00000005-148A-49DA-95FD-A8EA842F85C0}"/>
              </c:ext>
            </c:extLst>
          </c:dPt>
          <c:dPt>
            <c:idx val="3"/>
            <c:bubble3D val="0"/>
            <c:spPr>
              <a:solidFill>
                <a:srgbClr val="EAEAEA"/>
              </a:solidFill>
              <a:ln w="19050">
                <a:solidFill>
                  <a:schemeClr val="lt1"/>
                </a:solidFill>
              </a:ln>
              <a:effectLst/>
            </c:spPr>
            <c:extLst>
              <c:ext xmlns:c16="http://schemas.microsoft.com/office/drawing/2014/chart" uri="{C3380CC4-5D6E-409C-BE32-E72D297353CC}">
                <c16:uniqueId val="{00000007-148A-49DA-95FD-A8EA842F85C0}"/>
              </c:ext>
            </c:extLst>
          </c:dPt>
          <c:dPt>
            <c:idx val="4"/>
            <c:bubble3D val="0"/>
            <c:spPr>
              <a:solidFill>
                <a:srgbClr val="FFDB81"/>
              </a:solidFill>
              <a:ln w="19050">
                <a:solidFill>
                  <a:schemeClr val="lt1"/>
                </a:solidFill>
              </a:ln>
              <a:effectLst/>
            </c:spPr>
            <c:extLst>
              <c:ext xmlns:c16="http://schemas.microsoft.com/office/drawing/2014/chart" uri="{C3380CC4-5D6E-409C-BE32-E72D297353CC}">
                <c16:uniqueId val="{00000009-148A-49DA-95FD-A8EA842F85C0}"/>
              </c:ext>
            </c:extLst>
          </c:dPt>
          <c:dPt>
            <c:idx val="5"/>
            <c:bubble3D val="0"/>
            <c:spPr>
              <a:solidFill>
                <a:srgbClr val="CAE8D5"/>
              </a:solidFill>
              <a:ln w="19050">
                <a:solidFill>
                  <a:schemeClr val="lt1"/>
                </a:solidFill>
              </a:ln>
              <a:effectLst/>
            </c:spPr>
            <c:extLst>
              <c:ext xmlns:c16="http://schemas.microsoft.com/office/drawing/2014/chart" uri="{C3380CC4-5D6E-409C-BE32-E72D297353CC}">
                <c16:uniqueId val="{0000000B-148A-49DA-95FD-A8EA842F85C0}"/>
              </c:ext>
            </c:extLst>
          </c:dPt>
          <c:dPt>
            <c:idx val="6"/>
            <c:bubble3D val="0"/>
            <c:spPr>
              <a:solidFill>
                <a:srgbClr val="808080"/>
              </a:solidFill>
              <a:ln w="19050">
                <a:solidFill>
                  <a:schemeClr val="lt1"/>
                </a:solidFill>
              </a:ln>
              <a:effectLst/>
            </c:spPr>
            <c:extLst>
              <c:ext xmlns:c16="http://schemas.microsoft.com/office/drawing/2014/chart" uri="{C3380CC4-5D6E-409C-BE32-E72D297353CC}">
                <c16:uniqueId val="{0000000D-148A-49DA-95FD-A8EA842F85C0}"/>
              </c:ext>
            </c:extLst>
          </c:dPt>
          <c:dPt>
            <c:idx val="7"/>
            <c:bubble3D val="0"/>
            <c:spPr>
              <a:solidFill>
                <a:srgbClr val="279989"/>
              </a:solidFill>
              <a:ln w="19050">
                <a:solidFill>
                  <a:schemeClr val="lt1"/>
                </a:solidFill>
              </a:ln>
              <a:effectLst/>
            </c:spPr>
            <c:extLst>
              <c:ext xmlns:c16="http://schemas.microsoft.com/office/drawing/2014/chart" uri="{C3380CC4-5D6E-409C-BE32-E72D297353CC}">
                <c16:uniqueId val="{0000000F-148A-49DA-95FD-A8EA842F85C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8A-49DA-95FD-A8EA842F85C0}"/>
              </c:ext>
            </c:extLst>
          </c:dPt>
          <c:dLbls>
            <c:dLbl>
              <c:idx val="0"/>
              <c:layout>
                <c:manualLayout>
                  <c:x val="-0.20619001491708933"/>
                  <c:y val="0.11029521437077074"/>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FFFFFF"/>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606177109354587"/>
                      <c:h val="0.19490788423769184"/>
                    </c:manualLayout>
                  </c15:layout>
                </c:ext>
                <c:ext xmlns:c16="http://schemas.microsoft.com/office/drawing/2014/chart" uri="{C3380CC4-5D6E-409C-BE32-E72D297353CC}">
                  <c16:uniqueId val="{00000001-148A-49DA-95FD-A8EA842F85C0}"/>
                </c:ext>
              </c:extLst>
            </c:dLbl>
            <c:dLbl>
              <c:idx val="1"/>
              <c:layout>
                <c:manualLayout>
                  <c:x val="-1.0284037338538839E-2"/>
                  <c:y val="-0.1551367677193368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48A-49DA-95FD-A8EA842F85C0}"/>
                </c:ext>
              </c:extLst>
            </c:dLbl>
            <c:dLbl>
              <c:idx val="2"/>
              <c:layout>
                <c:manualLayout>
                  <c:x val="-1.6381368245104735E-2"/>
                  <c:y val="5.19540854445425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48A-49DA-95FD-A8EA842F85C0}"/>
                </c:ext>
              </c:extLst>
            </c:dLbl>
            <c:dLbl>
              <c:idx val="3"/>
              <c:layout>
                <c:manualLayout>
                  <c:x val="-5.1414831236262911E-3"/>
                  <c:y val="-4.920414098329569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48A-49DA-95FD-A8EA842F85C0}"/>
                </c:ext>
              </c:extLst>
            </c:dLbl>
            <c:dLbl>
              <c:idx val="4"/>
              <c:layout>
                <c:manualLayout>
                  <c:x val="-6.8154130330701397E-3"/>
                  <c:y val="2.011517042706797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48A-49DA-95FD-A8EA842F85C0}"/>
                </c:ext>
              </c:extLst>
            </c:dLbl>
            <c:dLbl>
              <c:idx val="5"/>
              <c:layout>
                <c:manualLayout>
                  <c:x val="-2.9282657938360726E-2"/>
                  <c:y val="2.13543435441146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148A-49DA-95FD-A8EA842F85C0}"/>
                </c:ext>
              </c:extLst>
            </c:dLbl>
            <c:dLbl>
              <c:idx val="6"/>
              <c:layout>
                <c:manualLayout>
                  <c:x val="-2.3260464517595465E-2"/>
                  <c:y val="-4.470719282754873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148A-49DA-95FD-A8EA842F85C0}"/>
                </c:ext>
              </c:extLst>
            </c:dLbl>
            <c:dLbl>
              <c:idx val="7"/>
              <c:layout>
                <c:manualLayout>
                  <c:x val="0.3678978484989146"/>
                  <c:y val="1.488881746622764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148A-49DA-95FD-A8EA842F85C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in Brief Data.xlsx]Dept Groupings v3'!$F$2:$F$10</c:f>
              <c:strCache>
                <c:ptCount val="9"/>
                <c:pt idx="0">
                  <c:v>Infrastructure, Recreation, &amp; Beautification</c:v>
                </c:pt>
                <c:pt idx="1">
                  <c:v>Public Health &amp; Safety</c:v>
                </c:pt>
                <c:pt idx="2">
                  <c:v>Transportation</c:v>
                </c:pt>
                <c:pt idx="3">
                  <c:v>Housing &amp; Economic Development</c:v>
                </c:pt>
                <c:pt idx="4">
                  <c:v>Administrative Operations</c:v>
                </c:pt>
                <c:pt idx="5">
                  <c:v>Legislative &amp; Independent</c:v>
                </c:pt>
                <c:pt idx="6">
                  <c:v>Transfers to Enterprise Agencies</c:v>
                </c:pt>
                <c:pt idx="7">
                  <c:v>Debt Service &amp; Legacy Pension</c:v>
                </c:pt>
                <c:pt idx="8">
                  <c:v>Total</c:v>
                </c:pt>
              </c:strCache>
            </c:strRef>
          </c:cat>
          <c:val>
            <c:numRef>
              <c:f>'[Budget in Brief Data.xlsx]Dept Groupings v3'!$G$2:$G$10</c:f>
              <c:numCache>
                <c:formatCode>_("$"* #,##0.0_);_("$"* \(#,##0.0\);_("$"* "-"??_);_(@_)</c:formatCode>
                <c:ptCount val="9"/>
                <c:pt idx="0">
                  <c:v>982.5</c:v>
                </c:pt>
                <c:pt idx="1">
                  <c:v>640.5</c:v>
                </c:pt>
                <c:pt idx="2">
                  <c:v>183.1</c:v>
                </c:pt>
                <c:pt idx="3">
                  <c:v>123</c:v>
                </c:pt>
                <c:pt idx="4">
                  <c:v>255.6</c:v>
                </c:pt>
                <c:pt idx="5">
                  <c:v>80.3</c:v>
                </c:pt>
                <c:pt idx="6">
                  <c:v>78.3</c:v>
                </c:pt>
                <c:pt idx="7">
                  <c:v>285.39999999999998</c:v>
                </c:pt>
              </c:numCache>
            </c:numRef>
          </c:val>
          <c:extLst>
            <c:ext xmlns:c16="http://schemas.microsoft.com/office/drawing/2014/chart" uri="{C3380CC4-5D6E-409C-BE32-E72D297353CC}">
              <c16:uniqueId val="{00000012-148A-49DA-95FD-A8EA842F85C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General Fund</c:v>
                </c:pt>
              </c:strCache>
            </c:strRef>
          </c:tx>
          <c:spPr>
            <a:ln>
              <a:solidFill>
                <a:srgbClr val="FFFFFF"/>
              </a:solidFill>
            </a:ln>
          </c:spPr>
          <c:dPt>
            <c:idx val="0"/>
            <c:bubble3D val="0"/>
            <c:spPr>
              <a:solidFill>
                <a:srgbClr val="009688"/>
              </a:solidFill>
              <a:ln w="19050">
                <a:solidFill>
                  <a:srgbClr val="FFFFFF"/>
                </a:solidFill>
              </a:ln>
              <a:effectLst/>
            </c:spPr>
            <c:extLst>
              <c:ext xmlns:c16="http://schemas.microsoft.com/office/drawing/2014/chart" uri="{C3380CC4-5D6E-409C-BE32-E72D297353CC}">
                <c16:uniqueId val="{00000001-2986-4ED9-AD08-191E27CA116B}"/>
              </c:ext>
            </c:extLst>
          </c:dPt>
          <c:dPt>
            <c:idx val="1"/>
            <c:bubble3D val="0"/>
            <c:spPr>
              <a:solidFill>
                <a:srgbClr val="154C4D"/>
              </a:solidFill>
              <a:ln w="19050">
                <a:solidFill>
                  <a:srgbClr val="FFFFFF"/>
                </a:solidFill>
              </a:ln>
              <a:effectLst/>
            </c:spPr>
            <c:extLst>
              <c:ext xmlns:c16="http://schemas.microsoft.com/office/drawing/2014/chart" uri="{C3380CC4-5D6E-409C-BE32-E72D297353CC}">
                <c16:uniqueId val="{00000003-2986-4ED9-AD08-191E27CA116B}"/>
              </c:ext>
            </c:extLst>
          </c:dPt>
          <c:dPt>
            <c:idx val="2"/>
            <c:bubble3D val="0"/>
            <c:spPr>
              <a:solidFill>
                <a:srgbClr val="FEB40D"/>
              </a:solidFill>
              <a:ln w="19050">
                <a:solidFill>
                  <a:srgbClr val="FFFFFF"/>
                </a:solidFill>
              </a:ln>
              <a:effectLst/>
            </c:spPr>
            <c:extLst>
              <c:ext xmlns:c16="http://schemas.microsoft.com/office/drawing/2014/chart" uri="{C3380CC4-5D6E-409C-BE32-E72D297353CC}">
                <c16:uniqueId val="{00000005-2986-4ED9-AD08-191E27CA116B}"/>
              </c:ext>
            </c:extLst>
          </c:dPt>
          <c:dPt>
            <c:idx val="3"/>
            <c:bubble3D val="0"/>
            <c:spPr>
              <a:solidFill>
                <a:schemeClr val="accent4"/>
              </a:solidFill>
              <a:ln w="19050">
                <a:solidFill>
                  <a:srgbClr val="FFFFFF"/>
                </a:solidFill>
              </a:ln>
              <a:effectLst/>
            </c:spPr>
            <c:extLst>
              <c:ext xmlns:c16="http://schemas.microsoft.com/office/drawing/2014/chart" uri="{C3380CC4-5D6E-409C-BE32-E72D297353CC}">
                <c16:uniqueId val="{00000007-2986-4ED9-AD08-191E27CA116B}"/>
              </c:ext>
            </c:extLst>
          </c:dPt>
          <c:dPt>
            <c:idx val="4"/>
            <c:bubble3D val="0"/>
            <c:spPr>
              <a:solidFill>
                <a:schemeClr val="bg1">
                  <a:lumMod val="50000"/>
                  <a:lumOff val="50000"/>
                </a:schemeClr>
              </a:solidFill>
              <a:ln w="19050">
                <a:solidFill>
                  <a:srgbClr val="FFFFFF"/>
                </a:solidFill>
              </a:ln>
              <a:effectLst/>
            </c:spPr>
            <c:extLst>
              <c:ext xmlns:c16="http://schemas.microsoft.com/office/drawing/2014/chart" uri="{C3380CC4-5D6E-409C-BE32-E72D297353CC}">
                <c16:uniqueId val="{00000009-2986-4ED9-AD08-191E27CA116B}"/>
              </c:ext>
            </c:extLst>
          </c:dPt>
          <c:dPt>
            <c:idx val="5"/>
            <c:bubble3D val="0"/>
            <c:spPr>
              <a:solidFill>
                <a:srgbClr val="00B0F0"/>
              </a:solidFill>
              <a:ln w="19050">
                <a:solidFill>
                  <a:srgbClr val="FFFFFF"/>
                </a:solidFill>
              </a:ln>
              <a:effectLst/>
            </c:spPr>
            <c:extLst>
              <c:ext xmlns:c16="http://schemas.microsoft.com/office/drawing/2014/chart" uri="{C3380CC4-5D6E-409C-BE32-E72D297353CC}">
                <c16:uniqueId val="{0000000B-2986-4ED9-AD08-191E27CA116B}"/>
              </c:ext>
            </c:extLst>
          </c:dPt>
          <c:dPt>
            <c:idx val="6"/>
            <c:bubble3D val="0"/>
            <c:spPr>
              <a:solidFill>
                <a:schemeClr val="accent1">
                  <a:lumMod val="60000"/>
                </a:schemeClr>
              </a:solidFill>
              <a:ln w="19050">
                <a:solidFill>
                  <a:srgbClr val="FFFFFF"/>
                </a:solidFill>
              </a:ln>
              <a:effectLst/>
            </c:spPr>
            <c:extLst>
              <c:ext xmlns:c16="http://schemas.microsoft.com/office/drawing/2014/chart" uri="{C3380CC4-5D6E-409C-BE32-E72D297353CC}">
                <c16:uniqueId val="{0000000D-1AE0-4283-B349-2193080730BD}"/>
              </c:ext>
            </c:extLst>
          </c:dPt>
          <c:dPt>
            <c:idx val="7"/>
            <c:bubble3D val="0"/>
            <c:spPr>
              <a:solidFill>
                <a:schemeClr val="accent2">
                  <a:lumMod val="60000"/>
                </a:schemeClr>
              </a:solidFill>
              <a:ln w="19050">
                <a:solidFill>
                  <a:srgbClr val="FFFFFF"/>
                </a:solidFill>
              </a:ln>
              <a:effectLst/>
            </c:spPr>
            <c:extLst>
              <c:ext xmlns:c16="http://schemas.microsoft.com/office/drawing/2014/chart" uri="{C3380CC4-5D6E-409C-BE32-E72D297353CC}">
                <c16:uniqueId val="{0000000F-1AE0-4283-B349-2193080730BD}"/>
              </c:ext>
            </c:extLst>
          </c:dPt>
          <c:dLbls>
            <c:dLbl>
              <c:idx val="0"/>
              <c:layout>
                <c:manualLayout>
                  <c:x val="-0.13711304757301002"/>
                  <c:y val="0.15429511286120223"/>
                </c:manualLayout>
              </c:layout>
              <c:spPr>
                <a:noFill/>
                <a:ln>
                  <a:noFill/>
                </a:ln>
                <a:effectLst/>
              </c:spPr>
              <c:txPr>
                <a:bodyPr rot="0" spcFirstLastPara="1" vertOverflow="ellipsis" vert="horz" wrap="square" anchor="ctr" anchorCtr="1"/>
                <a:lstStyle/>
                <a:p>
                  <a:pPr>
                    <a:defRPr sz="600" b="1" i="0" u="none" strike="noStrike" kern="1200" baseline="0">
                      <a:solidFill>
                        <a:schemeClr val="tx1"/>
                      </a:solidFill>
                      <a:latin typeface="Montserrat" panose="00000300000000000000"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561341397362146"/>
                      <c:h val="0.2492558648036233"/>
                    </c:manualLayout>
                  </c15:layout>
                </c:ext>
                <c:ext xmlns:c16="http://schemas.microsoft.com/office/drawing/2014/chart" uri="{C3380CC4-5D6E-409C-BE32-E72D297353CC}">
                  <c16:uniqueId val="{00000001-2986-4ED9-AD08-191E27CA116B}"/>
                </c:ext>
              </c:extLst>
            </c:dLbl>
            <c:dLbl>
              <c:idx val="1"/>
              <c:layout>
                <c:manualLayout>
                  <c:x val="-0.17697192050623059"/>
                  <c:y val="-0.2378749896666899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986-4ED9-AD08-191E27CA116B}"/>
                </c:ext>
              </c:extLst>
            </c:dLbl>
            <c:dLbl>
              <c:idx val="2"/>
              <c:layout>
                <c:manualLayout>
                  <c:x val="0.16762561756824415"/>
                  <c:y val="0.1909502348288743"/>
                </c:manualLayout>
              </c:layout>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ontserrat" panose="00000300000000000000"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986-4ED9-AD08-191E27CA116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ontserrat" panose="00000300000000000000" pitchFamily="2"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Sheet1!$A$2:$A$4</c:f>
              <c:strCache>
                <c:ptCount val="3"/>
                <c:pt idx="0">
                  <c:v>Debt Payments &amp; Pre-Bankruptcy Pension Costs</c:v>
                </c:pt>
                <c:pt idx="1">
                  <c:v>City Employee Wages &amp; Benefits</c:v>
                </c:pt>
                <c:pt idx="2">
                  <c:v>Everything Else</c:v>
                </c:pt>
              </c:strCache>
            </c:strRef>
          </c:cat>
          <c:val>
            <c:numRef>
              <c:f>Sheet1!$B$2:$B$4</c:f>
              <c:numCache>
                <c:formatCode>0%</c:formatCode>
                <c:ptCount val="3"/>
                <c:pt idx="0">
                  <c:v>0.17</c:v>
                </c:pt>
                <c:pt idx="1">
                  <c:v>0.55000000000000004</c:v>
                </c:pt>
                <c:pt idx="2">
                  <c:v>0.27999999999999992</c:v>
                </c:pt>
              </c:numCache>
            </c:numRef>
          </c:val>
          <c:extLst>
            <c:ext xmlns:c16="http://schemas.microsoft.com/office/drawing/2014/chart" uri="{C3380CC4-5D6E-409C-BE32-E72D297353CC}">
              <c16:uniqueId val="{0000000C-2986-4ED9-AD08-191E27CA116B}"/>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solidFill>
            <a:schemeClr val="bg1"/>
          </a:solidFill>
          <a:latin typeface="Montserrat Black" panose="00000A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a:solidFill>
                <a:schemeClr val="tx1"/>
              </a:solidFill>
            </a:ln>
          </c:spPr>
          <c:dPt>
            <c:idx val="0"/>
            <c:bubble3D val="0"/>
            <c:spPr>
              <a:solidFill>
                <a:srgbClr val="279989"/>
              </a:solidFill>
              <a:ln w="12700">
                <a:solidFill>
                  <a:schemeClr val="tx1"/>
                </a:solidFill>
              </a:ln>
              <a:effectLst/>
            </c:spPr>
            <c:extLst>
              <c:ext xmlns:c16="http://schemas.microsoft.com/office/drawing/2014/chart" uri="{C3380CC4-5D6E-409C-BE32-E72D297353CC}">
                <c16:uniqueId val="{00000001-35D7-4DE5-A7BD-06A5692FAB7B}"/>
              </c:ext>
            </c:extLst>
          </c:dPt>
          <c:dPt>
            <c:idx val="1"/>
            <c:bubble3D val="0"/>
            <c:spPr>
              <a:solidFill>
                <a:srgbClr val="004445"/>
              </a:solidFill>
              <a:ln w="12700">
                <a:solidFill>
                  <a:schemeClr val="tx1"/>
                </a:solidFill>
              </a:ln>
              <a:effectLst/>
            </c:spPr>
            <c:extLst>
              <c:ext xmlns:c16="http://schemas.microsoft.com/office/drawing/2014/chart" uri="{C3380CC4-5D6E-409C-BE32-E72D297353CC}">
                <c16:uniqueId val="{00000003-35D7-4DE5-A7BD-06A5692FAB7B}"/>
              </c:ext>
            </c:extLst>
          </c:dPt>
          <c:dPt>
            <c:idx val="2"/>
            <c:bubble3D val="0"/>
            <c:spPr>
              <a:solidFill>
                <a:schemeClr val="accent3"/>
              </a:solidFill>
              <a:ln w="12700">
                <a:solidFill>
                  <a:schemeClr val="tx1"/>
                </a:solidFill>
              </a:ln>
              <a:effectLst/>
            </c:spPr>
            <c:extLst>
              <c:ext xmlns:c16="http://schemas.microsoft.com/office/drawing/2014/chart" uri="{C3380CC4-5D6E-409C-BE32-E72D297353CC}">
                <c16:uniqueId val="{00000005-35D7-4DE5-A7BD-06A5692FAB7B}"/>
              </c:ext>
            </c:extLst>
          </c:dPt>
          <c:dPt>
            <c:idx val="3"/>
            <c:bubble3D val="0"/>
            <c:spPr>
              <a:solidFill>
                <a:srgbClr val="777777"/>
              </a:solidFill>
              <a:ln w="12700">
                <a:solidFill>
                  <a:schemeClr val="tx1"/>
                </a:solidFill>
              </a:ln>
              <a:effectLst/>
            </c:spPr>
            <c:extLst>
              <c:ext xmlns:c16="http://schemas.microsoft.com/office/drawing/2014/chart" uri="{C3380CC4-5D6E-409C-BE32-E72D297353CC}">
                <c16:uniqueId val="{00000007-35D7-4DE5-A7BD-06A5692FAB7B}"/>
              </c:ext>
            </c:extLst>
          </c:dPt>
          <c:dPt>
            <c:idx val="4"/>
            <c:bubble3D val="0"/>
            <c:spPr>
              <a:solidFill>
                <a:srgbClr val="FEB40D"/>
              </a:solidFill>
              <a:ln w="12700">
                <a:solidFill>
                  <a:schemeClr val="tx1"/>
                </a:solidFill>
              </a:ln>
              <a:effectLst/>
            </c:spPr>
            <c:extLst>
              <c:ext xmlns:c16="http://schemas.microsoft.com/office/drawing/2014/chart" uri="{C3380CC4-5D6E-409C-BE32-E72D297353CC}">
                <c16:uniqueId val="{00000009-35D7-4DE5-A7BD-06A5692FAB7B}"/>
              </c:ext>
            </c:extLst>
          </c:dPt>
          <c:dPt>
            <c:idx val="5"/>
            <c:bubble3D val="0"/>
            <c:spPr>
              <a:solidFill>
                <a:srgbClr val="FFDB81"/>
              </a:solidFill>
              <a:ln w="12700">
                <a:solidFill>
                  <a:schemeClr val="tx1"/>
                </a:solidFill>
              </a:ln>
              <a:effectLst/>
            </c:spPr>
            <c:extLst>
              <c:ext xmlns:c16="http://schemas.microsoft.com/office/drawing/2014/chart" uri="{C3380CC4-5D6E-409C-BE32-E72D297353CC}">
                <c16:uniqueId val="{0000000B-35D7-4DE5-A7BD-06A5692FAB7B}"/>
              </c:ext>
            </c:extLst>
          </c:dPt>
          <c:dPt>
            <c:idx val="6"/>
            <c:bubble3D val="0"/>
            <c:spPr>
              <a:solidFill>
                <a:srgbClr val="9FD5B3"/>
              </a:solidFill>
              <a:ln w="12700">
                <a:solidFill>
                  <a:schemeClr val="tx1"/>
                </a:solidFill>
              </a:ln>
              <a:effectLst/>
            </c:spPr>
            <c:extLst>
              <c:ext xmlns:c16="http://schemas.microsoft.com/office/drawing/2014/chart" uri="{C3380CC4-5D6E-409C-BE32-E72D297353CC}">
                <c16:uniqueId val="{0000000D-35D7-4DE5-A7BD-06A5692FAB7B}"/>
              </c:ext>
            </c:extLst>
          </c:dPt>
          <c:dPt>
            <c:idx val="7"/>
            <c:bubble3D val="0"/>
            <c:spPr>
              <a:solidFill>
                <a:srgbClr val="CAE8D5"/>
              </a:solidFill>
              <a:ln w="12700">
                <a:solidFill>
                  <a:schemeClr val="tx1"/>
                </a:solidFill>
              </a:ln>
              <a:effectLst/>
            </c:spPr>
            <c:extLst>
              <c:ext xmlns:c16="http://schemas.microsoft.com/office/drawing/2014/chart" uri="{C3380CC4-5D6E-409C-BE32-E72D297353CC}">
                <c16:uniqueId val="{0000000F-35D7-4DE5-A7BD-06A5692FAB7B}"/>
              </c:ext>
            </c:extLst>
          </c:dPt>
          <c:dLbls>
            <c:dLbl>
              <c:idx val="0"/>
              <c:layout>
                <c:manualLayout>
                  <c:x val="-0.19544252630347478"/>
                  <c:y val="-1.6537158736260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5D7-4DE5-A7BD-06A5692FAB7B}"/>
                </c:ext>
              </c:extLst>
            </c:dLbl>
            <c:dLbl>
              <c:idx val="1"/>
              <c:layout>
                <c:manualLayout>
                  <c:x val="0.17178629649464747"/>
                  <c:y val="-0.201122738404070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5D7-4DE5-A7BD-06A5692FAB7B}"/>
                </c:ext>
              </c:extLst>
            </c:dLbl>
            <c:dLbl>
              <c:idx val="2"/>
              <c:layout>
                <c:manualLayout>
                  <c:x val="-9.6667956048314537E-4"/>
                  <c:y val="2.0947289717362943E-4"/>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5D7-4DE5-A7BD-06A5692FAB7B}"/>
                </c:ext>
              </c:extLst>
            </c:dLbl>
            <c:dLbl>
              <c:idx val="3"/>
              <c:layout>
                <c:manualLayout>
                  <c:x val="-2.0764483830922296E-2"/>
                  <c:y val="-2.2854340659839273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5D7-4DE5-A7BD-06A5692FAB7B}"/>
                </c:ext>
              </c:extLst>
            </c:dLbl>
            <c:dLbl>
              <c:idx val="4"/>
              <c:layout>
                <c:manualLayout>
                  <c:x val="-1.5088083670347001E-2"/>
                  <c:y val="4.499732104748539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5D7-4DE5-A7BD-06A5692FAB7B}"/>
                </c:ext>
              </c:extLst>
            </c:dLbl>
            <c:dLbl>
              <c:idx val="5"/>
              <c:layout>
                <c:manualLayout>
                  <c:x val="-9.9177167636912977E-3"/>
                  <c:y val="-3.7552254709356359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5D7-4DE5-A7BD-06A5692FAB7B}"/>
                </c:ext>
              </c:extLst>
            </c:dLbl>
            <c:dLbl>
              <c:idx val="6"/>
              <c:layout>
                <c:manualLayout>
                  <c:x val="9.9137933340573844E-2"/>
                  <c:y val="-3.161799650676700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35D7-4DE5-A7BD-06A5692FAB7B}"/>
                </c:ext>
              </c:extLst>
            </c:dLbl>
            <c:dLbl>
              <c:idx val="7"/>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D7-4DE5-A7BD-06A5692FAB7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ontserrat" panose="00000300000000000000" pitchFamily="2" charset="0"/>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2"/>
                  </a:solidFill>
                  <a:round/>
                </a:ln>
                <a:effectLst/>
              </c:spPr>
            </c:leaderLines>
            <c:extLst>
              <c:ext xmlns:c15="http://schemas.microsoft.com/office/drawing/2012/chart" uri="{CE6537A1-D6FC-4f65-9D91-7224C49458BB}"/>
            </c:extLst>
          </c:dLbls>
          <c:cat>
            <c:strRef>
              <c:f>'All Funds graph'!$G$2:$G$9</c:f>
              <c:strCache>
                <c:ptCount val="8"/>
                <c:pt idx="0">
                  <c:v>General Fund</c:v>
                </c:pt>
                <c:pt idx="1">
                  <c:v>Water &amp; Sewerage</c:v>
                </c:pt>
                <c:pt idx="2">
                  <c:v>Debt Service Fund</c:v>
                </c:pt>
                <c:pt idx="3">
                  <c:v>Transportation</c:v>
                </c:pt>
                <c:pt idx="4">
                  <c:v>Street Fund</c:v>
                </c:pt>
                <c:pt idx="5">
                  <c:v>Solid Waste</c:v>
                </c:pt>
                <c:pt idx="6">
                  <c:v>Other Grants</c:v>
                </c:pt>
                <c:pt idx="7">
                  <c:v>Other</c:v>
                </c:pt>
              </c:strCache>
            </c:strRef>
          </c:cat>
          <c:val>
            <c:numRef>
              <c:f>'All Funds graph'!$H$2:$H$9</c:f>
              <c:numCache>
                <c:formatCode>_("$"* #,##0.0_);_("$"* \(#,##0.0\);_("$"* "-"??_);_(@_)</c:formatCode>
                <c:ptCount val="8"/>
                <c:pt idx="0">
                  <c:v>1319.5</c:v>
                </c:pt>
                <c:pt idx="1">
                  <c:v>677.1</c:v>
                </c:pt>
                <c:pt idx="2">
                  <c:v>55</c:v>
                </c:pt>
                <c:pt idx="3">
                  <c:v>167.3</c:v>
                </c:pt>
                <c:pt idx="4">
                  <c:v>112.5</c:v>
                </c:pt>
                <c:pt idx="5">
                  <c:v>59.2</c:v>
                </c:pt>
                <c:pt idx="6">
                  <c:v>78.5</c:v>
                </c:pt>
                <c:pt idx="7">
                  <c:v>159.4</c:v>
                </c:pt>
              </c:numCache>
            </c:numRef>
          </c:val>
          <c:extLst>
            <c:ext xmlns:c16="http://schemas.microsoft.com/office/drawing/2014/chart" uri="{C3380CC4-5D6E-409C-BE32-E72D297353CC}">
              <c16:uniqueId val="{00000010-35D7-4DE5-A7BD-06A5692FAB7B}"/>
            </c:ext>
          </c:extLst>
        </c:ser>
        <c:dLbls>
          <c:dLblPos val="bestFit"/>
          <c:showLegendKey val="0"/>
          <c:showVal val="1"/>
          <c:showCatName val="0"/>
          <c:showSerName val="0"/>
          <c:showPercent val="0"/>
          <c:showBubbleSize val="0"/>
          <c:showLeaderLines val="1"/>
        </c:dLbls>
        <c:firstSliceAng val="0"/>
      </c:pieChart>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0.46118</cdr:x>
      <cdr:y>0.16306</cdr:y>
    </cdr:from>
    <cdr:to>
      <cdr:x>0.62329</cdr:x>
      <cdr:y>0.23124</cdr:y>
    </cdr:to>
    <cdr:cxnSp macro="">
      <cdr:nvCxnSpPr>
        <cdr:cNvPr id="17" name="Straight Connector 16">
          <a:extLst xmlns:a="http://schemas.openxmlformats.org/drawingml/2006/main">
            <a:ext uri="{FF2B5EF4-FFF2-40B4-BE49-F238E27FC236}">
              <a16:creationId xmlns:a16="http://schemas.microsoft.com/office/drawing/2014/main" id="{EA8E2453-3F93-F34D-3B4D-9D9CBB6F6160}"/>
            </a:ext>
          </a:extLst>
        </cdr:cNvPr>
        <cdr:cNvCxnSpPr/>
      </cdr:nvCxnSpPr>
      <cdr:spPr>
        <a:xfrm xmlns:a="http://schemas.openxmlformats.org/drawingml/2006/main" flipV="1">
          <a:off x="2623930" y="608574"/>
          <a:ext cx="922352" cy="254442"/>
        </a:xfrm>
        <a:prstGeom xmlns:a="http://schemas.openxmlformats.org/drawingml/2006/main" prst="line">
          <a:avLst/>
        </a:prstGeom>
        <a:ln xmlns:a="http://schemas.openxmlformats.org/drawingml/2006/main">
          <a:solidFill>
            <a:schemeClr val="tx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19" cy="3488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947" y="0"/>
            <a:ext cx="4002019" cy="348818"/>
          </a:xfrm>
          <a:prstGeom prst="rect">
            <a:avLst/>
          </a:prstGeom>
        </p:spPr>
        <p:txBody>
          <a:bodyPr vert="horz" lIns="91440" tIns="45720" rIns="91440" bIns="45720" rtlCol="0"/>
          <a:lstStyle>
            <a:lvl1pPr algn="r">
              <a:defRPr sz="1200"/>
            </a:lvl1pPr>
          </a:lstStyle>
          <a:p>
            <a:fld id="{BA3B69B3-0D2B-46AF-95CA-923246AE1A79}" type="datetimeFigureOut">
              <a:rPr lang="en-US" smtClean="0"/>
              <a:t>10/31/2023</a:t>
            </a:fld>
            <a:endParaRPr lang="en-US"/>
          </a:p>
        </p:txBody>
      </p:sp>
      <p:sp>
        <p:nvSpPr>
          <p:cNvPr id="4" name="Footer Placeholder 3"/>
          <p:cNvSpPr>
            <a:spLocks noGrp="1"/>
          </p:cNvSpPr>
          <p:nvPr>
            <p:ph type="ftr" sz="quarter" idx="2"/>
          </p:nvPr>
        </p:nvSpPr>
        <p:spPr>
          <a:xfrm>
            <a:off x="0" y="6601257"/>
            <a:ext cx="4002019" cy="3488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947" y="6601257"/>
            <a:ext cx="4002019" cy="348818"/>
          </a:xfrm>
          <a:prstGeom prst="rect">
            <a:avLst/>
          </a:prstGeom>
        </p:spPr>
        <p:txBody>
          <a:bodyPr vert="horz" lIns="91440" tIns="45720" rIns="91440" bIns="45720" rtlCol="0" anchor="b"/>
          <a:lstStyle>
            <a:lvl1pPr algn="r">
              <a:defRPr sz="1200"/>
            </a:lvl1pPr>
          </a:lstStyle>
          <a:p>
            <a:fld id="{2FD5111A-73CC-47FA-9627-AEA2988AC7EF}" type="slidenum">
              <a:rPr lang="en-US" smtClean="0"/>
              <a:t>‹#›</a:t>
            </a:fld>
            <a:endParaRPr lang="en-US"/>
          </a:p>
        </p:txBody>
      </p:sp>
    </p:spTree>
    <p:extLst>
      <p:ext uri="{BB962C8B-B14F-4D97-AF65-F5344CB8AC3E}">
        <p14:creationId xmlns:p14="http://schemas.microsoft.com/office/powerpoint/2010/main" val="340585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00288" y="520700"/>
            <a:ext cx="4635500" cy="2606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3608" y="3301286"/>
            <a:ext cx="7388860" cy="3127534"/>
          </a:xfrm>
          <a:prstGeom prst="rect">
            <a:avLst/>
          </a:prstGeom>
          <a:noFill/>
          <a:ln>
            <a:noFill/>
          </a:ln>
        </p:spPr>
        <p:txBody>
          <a:bodyPr spcFirstLastPara="1" wrap="square" lIns="92476" tIns="92476" rIns="92476" bIns="9247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71982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300288" y="520700"/>
            <a:ext cx="4635500"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23608" y="3301286"/>
            <a:ext cx="7388860" cy="3127534"/>
          </a:xfrm>
          <a:prstGeom prst="rect">
            <a:avLst/>
          </a:prstGeom>
        </p:spPr>
        <p:txBody>
          <a:bodyPr spcFirstLastPara="1" wrap="square" lIns="92476" tIns="92476" rIns="92476" bIns="92476" anchor="t" anchorCtr="0">
            <a:noAutofit/>
          </a:bodyPr>
          <a:lstStyle/>
          <a:p>
            <a:pPr marL="0" indent="0">
              <a:buNone/>
            </a:pPr>
            <a:r>
              <a:rPr lang="en"/>
              <a:t>All font should be Montserrat</a:t>
            </a:r>
            <a:endParaRPr/>
          </a:p>
          <a:p>
            <a:pPr marL="0" indent="0">
              <a:buNone/>
            </a:pPr>
            <a:r>
              <a:rPr lang="en"/>
              <a:t>Text within content blocks should be 12pt font</a:t>
            </a:r>
            <a:endParaRPr/>
          </a:p>
          <a:p>
            <a:pPr marL="0" indent="0">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396261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65586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64922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58927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300288" y="520700"/>
            <a:ext cx="4635500"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23608" y="3301286"/>
            <a:ext cx="7388860" cy="31275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4219322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60759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51019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74422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46027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954777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52536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98e511d1_1_0:notes"/>
          <p:cNvSpPr>
            <a:spLocks noGrp="1" noRot="1" noChangeAspect="1"/>
          </p:cNvSpPr>
          <p:nvPr>
            <p:ph type="sldImg" idx="2"/>
          </p:nvPr>
        </p:nvSpPr>
        <p:spPr>
          <a:xfrm>
            <a:off x="2263775" y="515938"/>
            <a:ext cx="4586288" cy="2579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98e511d1_1_0:notes"/>
          <p:cNvSpPr txBox="1">
            <a:spLocks noGrp="1"/>
          </p:cNvSpPr>
          <p:nvPr>
            <p:ph type="body" idx="1"/>
          </p:nvPr>
        </p:nvSpPr>
        <p:spPr>
          <a:xfrm>
            <a:off x="911371" y="3268375"/>
            <a:ext cx="7290972" cy="30963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59325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65586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649222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589278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312988" y="523875"/>
            <a:ext cx="4657725" cy="2619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28371" y="3317876"/>
            <a:ext cx="7426960" cy="3143250"/>
          </a:xfrm>
          <a:prstGeom prst="rect">
            <a:avLst/>
          </a:prstGeom>
        </p:spPr>
        <p:txBody>
          <a:bodyPr spcFirstLastPara="1" wrap="square" lIns="92948" tIns="92948" rIns="92948" bIns="92948" anchor="t" anchorCtr="0">
            <a:noAutofit/>
          </a:bodyPr>
          <a:lstStyle/>
          <a:p>
            <a:pPr marL="0" indent="0">
              <a:buNone/>
            </a:pPr>
            <a:endParaRPr/>
          </a:p>
        </p:txBody>
      </p:sp>
    </p:spTree>
    <p:extLst>
      <p:ext uri="{BB962C8B-B14F-4D97-AF65-F5344CB8AC3E}">
        <p14:creationId xmlns:p14="http://schemas.microsoft.com/office/powerpoint/2010/main" val="421932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607597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510194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954777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655862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409449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64922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98e511d1_1_0:notes"/>
          <p:cNvSpPr>
            <a:spLocks noGrp="1" noRot="1" noChangeAspect="1"/>
          </p:cNvSpPr>
          <p:nvPr>
            <p:ph type="sldImg" idx="2"/>
          </p:nvPr>
        </p:nvSpPr>
        <p:spPr>
          <a:xfrm>
            <a:off x="2263775" y="515938"/>
            <a:ext cx="4586288" cy="2579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98e511d1_1_0:notes"/>
          <p:cNvSpPr txBox="1">
            <a:spLocks noGrp="1"/>
          </p:cNvSpPr>
          <p:nvPr>
            <p:ph type="body" idx="1"/>
          </p:nvPr>
        </p:nvSpPr>
        <p:spPr>
          <a:xfrm>
            <a:off x="911371" y="3268375"/>
            <a:ext cx="7290972" cy="30963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3008371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58927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98e511d1_1_0:notes"/>
          <p:cNvSpPr>
            <a:spLocks noGrp="1" noRot="1" noChangeAspect="1"/>
          </p:cNvSpPr>
          <p:nvPr>
            <p:ph type="sldImg" idx="2"/>
          </p:nvPr>
        </p:nvSpPr>
        <p:spPr>
          <a:xfrm>
            <a:off x="2263775" y="515938"/>
            <a:ext cx="4586288" cy="2579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98e511d1_1_0:notes"/>
          <p:cNvSpPr txBox="1">
            <a:spLocks noGrp="1"/>
          </p:cNvSpPr>
          <p:nvPr>
            <p:ph type="body" idx="1"/>
          </p:nvPr>
        </p:nvSpPr>
        <p:spPr>
          <a:xfrm>
            <a:off x="911371" y="3268375"/>
            <a:ext cx="7290972" cy="30963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a:p>
          <a:p>
            <a:pPr marL="0" lvl="0" indent="0" algn="l" rtl="0">
              <a:spcBef>
                <a:spcPts val="0"/>
              </a:spcBef>
              <a:spcAft>
                <a:spcPts val="0"/>
              </a:spcAft>
              <a:buClr>
                <a:srgbClr val="000000"/>
              </a:buClr>
              <a:buSzPts val="1100"/>
              <a:buFont typeface="Arial"/>
              <a:buNone/>
            </a:pPr>
            <a:r>
              <a:rPr lang="en"/>
              <a:t>Text within content blocks should be 12pt font</a:t>
            </a:r>
            <a:endParaRPr/>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5640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98e511d1_1_0:notes"/>
          <p:cNvSpPr>
            <a:spLocks noGrp="1" noRot="1" noChangeAspect="1"/>
          </p:cNvSpPr>
          <p:nvPr>
            <p:ph type="sldImg" idx="2"/>
          </p:nvPr>
        </p:nvSpPr>
        <p:spPr>
          <a:xfrm>
            <a:off x="2263775" y="515938"/>
            <a:ext cx="4586288" cy="2579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98e511d1_1_0:notes"/>
          <p:cNvSpPr txBox="1">
            <a:spLocks noGrp="1"/>
          </p:cNvSpPr>
          <p:nvPr>
            <p:ph type="body" idx="1"/>
          </p:nvPr>
        </p:nvSpPr>
        <p:spPr>
          <a:xfrm>
            <a:off x="911371" y="3268375"/>
            <a:ext cx="7290972" cy="3096355"/>
          </a:xfrm>
          <a:prstGeom prst="rect">
            <a:avLst/>
          </a:prstGeom>
        </p:spPr>
        <p:txBody>
          <a:bodyPr spcFirstLastPara="1" wrap="square" lIns="91425" tIns="91425" rIns="91425" bIns="91425" anchor="t" anchorCtr="0">
            <a:noAutofit/>
          </a:bodyPr>
          <a:lstStyle/>
          <a:p>
            <a:pPr marL="457200" indent="-298450" algn="l" rtl="0" fontAlgn="base"/>
            <a:r>
              <a:rPr lang="en-US" sz="1800" b="0" i="0" u="none" strike="noStrike">
                <a:solidFill>
                  <a:srgbClr val="000000"/>
                </a:solidFill>
                <a:effectLst/>
                <a:latin typeface="Arial" panose="020B0604020202020204" pitchFamily="34" charset="0"/>
              </a:rPr>
              <a:t>Largest category:</a:t>
            </a:r>
            <a:r>
              <a:rPr lang="en-US" sz="1800" b="0" i="0">
                <a:solidFill>
                  <a:srgbClr val="000000"/>
                </a:solidFill>
                <a:effectLst/>
                <a:latin typeface="Arial" panose="020B0604020202020204" pitchFamily="34" charset="0"/>
              </a:rPr>
              <a:t>​</a:t>
            </a:r>
            <a:endParaRPr lang="en-US" sz="1800" b="0" i="0" u="none" strike="noStrike">
              <a:solidFill>
                <a:srgbClr val="444444"/>
              </a:solidFill>
              <a:effectLst/>
              <a:latin typeface="Arial" panose="020B0604020202020204" pitchFamily="34" charset="0"/>
            </a:endParaRPr>
          </a:p>
          <a:p>
            <a:pPr marL="914400" lvl="1" indent="-298450" algn="l" rtl="0" fontAlgn="base"/>
            <a:r>
              <a:rPr lang="en-US" sz="1800" b="0" i="0" u="none" strike="noStrike">
                <a:solidFill>
                  <a:srgbClr val="000000"/>
                </a:solidFill>
                <a:effectLst/>
                <a:latin typeface="Arial" panose="020B0604020202020204" pitchFamily="34" charset="0"/>
              </a:rPr>
              <a:t>Water &amp; sewer, DPW, GSD, Construction &amp; Demo</a:t>
            </a:r>
            <a:r>
              <a:rPr lang="en-US" sz="1800" b="0" i="0">
                <a:solidFill>
                  <a:srgbClr val="000000"/>
                </a:solidFill>
                <a:effectLst/>
                <a:latin typeface="Arial" panose="020B0604020202020204" pitchFamily="34" charset="0"/>
              </a:rPr>
              <a:t>​</a:t>
            </a:r>
            <a:endParaRPr lang="en-US" sz="1800" b="0" i="0" u="none" strike="noStrike">
              <a:solidFill>
                <a:srgbClr val="444444"/>
              </a:solidFill>
              <a:effectLst/>
              <a:latin typeface="Arial" panose="020B0604020202020204" pitchFamily="34" charset="0"/>
            </a:endParaRPr>
          </a:p>
          <a:p>
            <a:pPr marL="457200" lvl="0" indent="-298450" algn="l" rtl="0" fontAlgn="base"/>
            <a:r>
              <a:rPr lang="en-US" sz="1800" b="0" i="0" u="none" strike="noStrike">
                <a:solidFill>
                  <a:srgbClr val="000000"/>
                </a:solidFill>
                <a:effectLst/>
                <a:latin typeface="Arial" panose="020B0604020202020204" pitchFamily="34" charset="0"/>
              </a:rPr>
              <a:t>Department breakouts can be found in our Budget in Brief handout</a:t>
            </a:r>
            <a:r>
              <a:rPr lang="en-US" sz="1800" b="0" i="0">
                <a:solidFill>
                  <a:srgbClr val="000000"/>
                </a:solidFill>
                <a:effectLst/>
                <a:latin typeface="Arial" panose="020B0604020202020204" pitchFamily="34" charset="0"/>
              </a:rPr>
              <a:t>​</a:t>
            </a:r>
            <a:endParaRPr lang="en-US" sz="1800" b="0" i="0" u="none" strike="noStrike">
              <a:solidFill>
                <a:srgbClr val="444444"/>
              </a:solidFill>
              <a:effectLst/>
              <a:latin typeface="Arial" panose="020B0604020202020204" pitchFamily="34" charset="0"/>
            </a:endParaRPr>
          </a:p>
          <a:p>
            <a:pPr marL="457200" lvl="0" indent="-298450" algn="l" rtl="0" fontAlgn="base"/>
            <a:r>
              <a:rPr lang="en-US" sz="1800" b="0" i="0" u="none" strike="noStrike">
                <a:solidFill>
                  <a:srgbClr val="000000"/>
                </a:solidFill>
                <a:effectLst/>
                <a:latin typeface="Arial" panose="020B0604020202020204" pitchFamily="34" charset="0"/>
              </a:rPr>
              <a:t>Enterprise agencies include:</a:t>
            </a:r>
            <a:r>
              <a:rPr lang="en-US" sz="1800" b="0" i="0">
                <a:solidFill>
                  <a:srgbClr val="000000"/>
                </a:solidFill>
                <a:effectLst/>
                <a:latin typeface="Arial" panose="020B0604020202020204" pitchFamily="34" charset="0"/>
              </a:rPr>
              <a:t>​</a:t>
            </a:r>
            <a:endParaRPr lang="en-US" sz="1800" b="0" i="0">
              <a:solidFill>
                <a:srgbClr val="444444"/>
              </a:solidFill>
              <a:effectLst/>
              <a:latin typeface="Arial" panose="020B0604020202020204" pitchFamily="34" charset="0"/>
            </a:endParaRPr>
          </a:p>
          <a:p>
            <a:pPr marL="914400" lvl="1" indent="-298450" algn="l" rtl="0" fontAlgn="base"/>
            <a:r>
              <a:rPr lang="en-US" sz="1800" b="0" i="0" u="none" strike="noStrike">
                <a:solidFill>
                  <a:srgbClr val="000000"/>
                </a:solidFill>
                <a:effectLst/>
                <a:latin typeface="Arial" panose="020B0604020202020204" pitchFamily="34" charset="0"/>
              </a:rPr>
              <a:t>DDOT</a:t>
            </a:r>
            <a:r>
              <a:rPr lang="en-US" sz="1800" b="0" i="0">
                <a:solidFill>
                  <a:srgbClr val="000000"/>
                </a:solidFill>
                <a:effectLst/>
                <a:latin typeface="Arial" panose="020B0604020202020204" pitchFamily="34" charset="0"/>
              </a:rPr>
              <a:t>​</a:t>
            </a:r>
            <a:endParaRPr lang="en-US" sz="1800" b="0" i="0">
              <a:solidFill>
                <a:srgbClr val="444444"/>
              </a:solidFill>
              <a:effectLst/>
              <a:latin typeface="Arial" panose="020B0604020202020204" pitchFamily="34" charset="0"/>
            </a:endParaRPr>
          </a:p>
          <a:p>
            <a:pPr marL="914400" lvl="1" indent="-298450" algn="l" rtl="0" fontAlgn="base"/>
            <a:r>
              <a:rPr lang="en-US" sz="1800" b="0" i="0" u="none" strike="noStrike">
                <a:solidFill>
                  <a:srgbClr val="000000"/>
                </a:solidFill>
                <a:effectLst/>
                <a:latin typeface="Arial" panose="020B0604020202020204" pitchFamily="34" charset="0"/>
              </a:rPr>
              <a:t>Airport</a:t>
            </a:r>
            <a:r>
              <a:rPr lang="en-US" sz="1800" b="0" i="0">
                <a:solidFill>
                  <a:srgbClr val="000000"/>
                </a:solidFill>
                <a:effectLst/>
                <a:latin typeface="Arial" panose="020B0604020202020204" pitchFamily="34" charset="0"/>
              </a:rPr>
              <a:t>​</a:t>
            </a:r>
            <a:endParaRPr lang="en-US" sz="1800" b="0" i="0">
              <a:solidFill>
                <a:srgbClr val="444444"/>
              </a:solidFill>
              <a:effectLst/>
              <a:latin typeface="Arial" panose="020B0604020202020204" pitchFamily="34" charset="0"/>
            </a:endParaRPr>
          </a:p>
          <a:p>
            <a:pPr marL="0" lvl="0" indent="0" algn="l" rtl="0">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49888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98e511d1_1_0:notes"/>
          <p:cNvSpPr>
            <a:spLocks noGrp="1" noRot="1" noChangeAspect="1"/>
          </p:cNvSpPr>
          <p:nvPr>
            <p:ph type="sldImg" idx="2"/>
          </p:nvPr>
        </p:nvSpPr>
        <p:spPr>
          <a:xfrm>
            <a:off x="2263775" y="515938"/>
            <a:ext cx="4586288" cy="2579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98e511d1_1_0:notes"/>
          <p:cNvSpPr txBox="1">
            <a:spLocks noGrp="1"/>
          </p:cNvSpPr>
          <p:nvPr>
            <p:ph type="body" idx="1"/>
          </p:nvPr>
        </p:nvSpPr>
        <p:spPr>
          <a:xfrm>
            <a:off x="911371" y="3268375"/>
            <a:ext cx="7290972" cy="3096355"/>
          </a:xfrm>
          <a:prstGeom prst="rect">
            <a:avLst/>
          </a:prstGeom>
        </p:spPr>
        <p:txBody>
          <a:bodyPr spcFirstLastPara="1" wrap="square" lIns="91425" tIns="91425" rIns="91425" bIns="91425" anchor="t" anchorCtr="0">
            <a:noAutofit/>
          </a:bodyPr>
          <a:lstStyle/>
          <a:p>
            <a:pPr marL="171450" indent="-171450">
              <a:lnSpc>
                <a:spcPct val="150000"/>
              </a:lnSpc>
            </a:pPr>
            <a:endParaRPr lang="en-US"/>
          </a:p>
        </p:txBody>
      </p:sp>
    </p:spTree>
    <p:extLst>
      <p:ext uri="{BB962C8B-B14F-4D97-AF65-F5344CB8AC3E}">
        <p14:creationId xmlns:p14="http://schemas.microsoft.com/office/powerpoint/2010/main" val="80150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300288" y="520700"/>
            <a:ext cx="4635500"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23608" y="3301286"/>
            <a:ext cx="7388860" cy="31275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421932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a:t>Information copied from Annual Public Budget Meeting 2020 slides</a:t>
            </a:r>
          </a:p>
        </p:txBody>
      </p:sp>
    </p:spTree>
    <p:extLst>
      <p:ext uri="{BB962C8B-B14F-4D97-AF65-F5344CB8AC3E}">
        <p14:creationId xmlns:p14="http://schemas.microsoft.com/office/powerpoint/2010/main" val="260759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510194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954777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p:bg>
      <p:bgPr>
        <a:solidFill>
          <a:srgbClr val="9FD5B3"/>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0" y="2411009"/>
            <a:ext cx="8520600" cy="913500"/>
          </a:xfrm>
          <a:prstGeom prst="rect">
            <a:avLst/>
          </a:prstGeom>
        </p:spPr>
        <p:txBody>
          <a:bodyPr spcFirstLastPara="1" wrap="square" lIns="91425" tIns="91425" rIns="91425" bIns="91425" anchor="b" anchorCtr="0"/>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3361334"/>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6" name="Google Shape;16;p2"/>
          <p:cNvSpPr/>
          <p:nvPr/>
        </p:nvSpPr>
        <p:spPr>
          <a:xfrm>
            <a:off x="0" y="4144275"/>
            <a:ext cx="9144000" cy="999300"/>
          </a:xfrm>
          <a:prstGeom prst="rect">
            <a:avLst/>
          </a:prstGeom>
          <a:solidFill>
            <a:srgbClr val="9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7" name="Google Shape;17;p2"/>
          <p:cNvPicPr preferRelativeResize="0"/>
          <p:nvPr/>
        </p:nvPicPr>
        <p:blipFill>
          <a:blip r:embed="rId2">
            <a:alphaModFix/>
          </a:blip>
          <a:stretch>
            <a:fillRect/>
          </a:stretch>
        </p:blipFill>
        <p:spPr>
          <a:xfrm>
            <a:off x="3973190" y="784753"/>
            <a:ext cx="1197625" cy="1370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reserve="1">
  <p:cSld name="TITLE_AND_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89" lvl="0" indent="-304792" rtl="0">
              <a:lnSpc>
                <a:spcPct val="150000"/>
              </a:lnSpc>
              <a:spcBef>
                <a:spcPts val="0"/>
              </a:spcBef>
              <a:spcAft>
                <a:spcPts val="0"/>
              </a:spcAft>
              <a:buSzPts val="1200"/>
              <a:buChar char="●"/>
              <a:defRPr/>
            </a:lvl1pPr>
            <a:lvl2pPr marL="914377" lvl="1" indent="-304792" rtl="0">
              <a:lnSpc>
                <a:spcPct val="150000"/>
              </a:lnSpc>
              <a:spcBef>
                <a:spcPts val="1600"/>
              </a:spcBef>
              <a:spcAft>
                <a:spcPts val="0"/>
              </a:spcAft>
              <a:buSzPts val="1200"/>
              <a:buChar char="○"/>
              <a:defRPr/>
            </a:lvl2pPr>
            <a:lvl3pPr marL="1371566" lvl="2" indent="-304792" rtl="0">
              <a:lnSpc>
                <a:spcPct val="150000"/>
              </a:lnSpc>
              <a:spcBef>
                <a:spcPts val="1600"/>
              </a:spcBef>
              <a:spcAft>
                <a:spcPts val="0"/>
              </a:spcAft>
              <a:buSzPts val="1200"/>
              <a:buChar char="■"/>
              <a:defRPr/>
            </a:lvl3pPr>
            <a:lvl4pPr marL="1828754" lvl="3" indent="-304792" rtl="0">
              <a:lnSpc>
                <a:spcPct val="150000"/>
              </a:lnSpc>
              <a:spcBef>
                <a:spcPts val="1600"/>
              </a:spcBef>
              <a:spcAft>
                <a:spcPts val="0"/>
              </a:spcAft>
              <a:buSzPts val="1200"/>
              <a:buChar char="●"/>
              <a:defRPr/>
            </a:lvl4pPr>
            <a:lvl5pPr marL="2285943" lvl="4" indent="-304792" rtl="0">
              <a:lnSpc>
                <a:spcPct val="150000"/>
              </a:lnSpc>
              <a:spcBef>
                <a:spcPts val="1600"/>
              </a:spcBef>
              <a:spcAft>
                <a:spcPts val="0"/>
              </a:spcAft>
              <a:buSzPts val="1200"/>
              <a:buChar char="○"/>
              <a:defRPr/>
            </a:lvl5pPr>
            <a:lvl6pPr marL="2743131" lvl="5" indent="-304792" rtl="0">
              <a:lnSpc>
                <a:spcPct val="150000"/>
              </a:lnSpc>
              <a:spcBef>
                <a:spcPts val="1600"/>
              </a:spcBef>
              <a:spcAft>
                <a:spcPts val="0"/>
              </a:spcAft>
              <a:buSzPts val="1200"/>
              <a:buChar char="■"/>
              <a:defRPr/>
            </a:lvl6pPr>
            <a:lvl7pPr marL="3200320" lvl="6" indent="-304792" rtl="0">
              <a:lnSpc>
                <a:spcPct val="150000"/>
              </a:lnSpc>
              <a:spcBef>
                <a:spcPts val="1600"/>
              </a:spcBef>
              <a:spcAft>
                <a:spcPts val="0"/>
              </a:spcAft>
              <a:buSzPts val="1200"/>
              <a:buChar char="●"/>
              <a:defRPr/>
            </a:lvl7pPr>
            <a:lvl8pPr marL="3657509" lvl="7" indent="-304792" rtl="0">
              <a:lnSpc>
                <a:spcPct val="150000"/>
              </a:lnSpc>
              <a:spcBef>
                <a:spcPts val="1600"/>
              </a:spcBef>
              <a:spcAft>
                <a:spcPts val="0"/>
              </a:spcAft>
              <a:buSzPts val="1200"/>
              <a:buChar char="○"/>
              <a:defRPr/>
            </a:lvl8pPr>
            <a:lvl9pPr marL="4114697" lvl="8" indent="-304792" rtl="0">
              <a:lnSpc>
                <a:spcPct val="150000"/>
              </a:lnSpc>
              <a:spcBef>
                <a:spcPts val="1600"/>
              </a:spcBef>
              <a:spcAft>
                <a:spcPts val="1600"/>
              </a:spcAft>
              <a:buSzPts val="1200"/>
              <a:buChar char="■"/>
              <a:defRPr/>
            </a:lvl9pPr>
          </a:lstStyle>
          <a:p>
            <a:endParaRPr/>
          </a:p>
        </p:txBody>
      </p:sp>
      <p:cxnSp>
        <p:nvCxnSpPr>
          <p:cNvPr id="34" name="Google Shape;34;p5"/>
          <p:cNvCxnSpPr/>
          <p:nvPr/>
        </p:nvCxnSpPr>
        <p:spPr>
          <a:xfrm>
            <a:off x="320275" y="1015050"/>
            <a:ext cx="8519100" cy="0"/>
          </a:xfrm>
          <a:prstGeom prst="straightConnector1">
            <a:avLst/>
          </a:prstGeom>
          <a:noFill/>
          <a:ln w="38100" cap="flat" cmpd="sng">
            <a:solidFill>
              <a:srgbClr val="FEB70D"/>
            </a:solidFill>
            <a:prstDash val="solid"/>
            <a:round/>
            <a:headEnd type="none" w="med" len="med"/>
            <a:tailEnd type="none" w="med" len="med"/>
          </a:ln>
        </p:spPr>
      </p:cxnSp>
      <p:sp>
        <p:nvSpPr>
          <p:cNvPr id="6" name="Google Shape;33;p5"/>
          <p:cNvSpPr txBox="1">
            <a:spLocks noGrp="1"/>
          </p:cNvSpPr>
          <p:nvPr>
            <p:ph type="sldNum" idx="4"/>
          </p:nvPr>
        </p:nvSpPr>
        <p:spPr>
          <a:xfrm>
            <a:off x="8472459" y="4749900"/>
            <a:ext cx="548700" cy="393600"/>
          </a:xfrm>
          <a:prstGeom prst="rect">
            <a:avLst/>
          </a:prstGeom>
        </p:spPr>
        <p:txBody>
          <a:bodyPr spcFirstLastPara="1" wrap="square" lIns="91425" tIns="91425" rIns="91425" bIns="91425" anchor="ctr" anchorCtr="0">
            <a:noAutofit/>
          </a:bodyPr>
          <a:lstStyle>
            <a:lvl1pPr lvl="0">
              <a:buNone/>
              <a:defRPr sz="1000">
                <a:latin typeface="Montserrat" panose="02000505000000020004"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lstStyle>
            <a:lvl1pPr marL="457189" lvl="0" indent="-304792">
              <a:lnSpc>
                <a:spcPct val="150000"/>
              </a:lnSpc>
              <a:spcBef>
                <a:spcPts val="0"/>
              </a:spcBef>
              <a:spcAft>
                <a:spcPts val="0"/>
              </a:spcAft>
              <a:buSzPts val="1200"/>
              <a:buChar char="●"/>
              <a:defRPr/>
            </a:lvl1pPr>
            <a:lvl2pPr marL="914377" lvl="1" indent="-304792">
              <a:lnSpc>
                <a:spcPct val="150000"/>
              </a:lnSpc>
              <a:spcBef>
                <a:spcPts val="1600"/>
              </a:spcBef>
              <a:spcAft>
                <a:spcPts val="0"/>
              </a:spcAft>
              <a:buSzPts val="1200"/>
              <a:buChar char="○"/>
              <a:defRPr sz="1200"/>
            </a:lvl2pPr>
            <a:lvl3pPr marL="1371566" lvl="2" indent="-304792">
              <a:lnSpc>
                <a:spcPct val="150000"/>
              </a:lnSpc>
              <a:spcBef>
                <a:spcPts val="1600"/>
              </a:spcBef>
              <a:spcAft>
                <a:spcPts val="0"/>
              </a:spcAft>
              <a:buSzPts val="1200"/>
              <a:buChar char="■"/>
              <a:defRPr sz="1200"/>
            </a:lvl3pPr>
            <a:lvl4pPr marL="1828754" lvl="3" indent="-304792">
              <a:lnSpc>
                <a:spcPct val="150000"/>
              </a:lnSpc>
              <a:spcBef>
                <a:spcPts val="1600"/>
              </a:spcBef>
              <a:spcAft>
                <a:spcPts val="0"/>
              </a:spcAft>
              <a:buSzPts val="1200"/>
              <a:buChar char="●"/>
              <a:defRPr sz="1200"/>
            </a:lvl4pPr>
            <a:lvl5pPr marL="2285943" lvl="4" indent="-304792">
              <a:lnSpc>
                <a:spcPct val="150000"/>
              </a:lnSpc>
              <a:spcBef>
                <a:spcPts val="1600"/>
              </a:spcBef>
              <a:spcAft>
                <a:spcPts val="0"/>
              </a:spcAft>
              <a:buSzPts val="1200"/>
              <a:buChar char="○"/>
              <a:defRPr sz="1200"/>
            </a:lvl5pPr>
            <a:lvl6pPr marL="2743131" lvl="5" indent="-304792">
              <a:lnSpc>
                <a:spcPct val="150000"/>
              </a:lnSpc>
              <a:spcBef>
                <a:spcPts val="1600"/>
              </a:spcBef>
              <a:spcAft>
                <a:spcPts val="0"/>
              </a:spcAft>
              <a:buSzPts val="1200"/>
              <a:buChar char="■"/>
              <a:defRPr sz="1200"/>
            </a:lvl6pPr>
            <a:lvl7pPr marL="3200320" lvl="6" indent="-304792">
              <a:lnSpc>
                <a:spcPct val="150000"/>
              </a:lnSpc>
              <a:spcBef>
                <a:spcPts val="1600"/>
              </a:spcBef>
              <a:spcAft>
                <a:spcPts val="0"/>
              </a:spcAft>
              <a:buSzPts val="1200"/>
              <a:buChar char="●"/>
              <a:defRPr sz="1200"/>
            </a:lvl7pPr>
            <a:lvl8pPr marL="3657509" lvl="7" indent="-304792">
              <a:lnSpc>
                <a:spcPct val="150000"/>
              </a:lnSpc>
              <a:spcBef>
                <a:spcPts val="1600"/>
              </a:spcBef>
              <a:spcAft>
                <a:spcPts val="0"/>
              </a:spcAft>
              <a:buSzPts val="1200"/>
              <a:buChar char="○"/>
              <a:defRPr sz="1200"/>
            </a:lvl8pPr>
            <a:lvl9pPr marL="4114697" lvl="8" indent="-304792">
              <a:lnSpc>
                <a:spcPct val="150000"/>
              </a:lnSpc>
              <a:spcBef>
                <a:spcPts val="1600"/>
              </a:spcBef>
              <a:spcAft>
                <a:spcPts val="1600"/>
              </a:spcAft>
              <a:buSzPts val="1200"/>
              <a:buChar char="■"/>
              <a:defRPr sz="1200"/>
            </a:lvl9pPr>
          </a:lstStyle>
          <a:p>
            <a:endParaRPr/>
          </a:p>
        </p:txBody>
      </p:sp>
      <p:sp>
        <p:nvSpPr>
          <p:cNvPr id="38" name="Google Shape;38;p6"/>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lstStyle>
            <a:lvl1pPr marL="457189" lvl="0" indent="-304792">
              <a:lnSpc>
                <a:spcPct val="150000"/>
              </a:lnSpc>
              <a:spcBef>
                <a:spcPts val="0"/>
              </a:spcBef>
              <a:spcAft>
                <a:spcPts val="0"/>
              </a:spcAft>
              <a:buSzPts val="1200"/>
              <a:buChar char="●"/>
              <a:defRPr/>
            </a:lvl1pPr>
            <a:lvl2pPr marL="914377" lvl="1" indent="-304792">
              <a:lnSpc>
                <a:spcPct val="150000"/>
              </a:lnSpc>
              <a:spcBef>
                <a:spcPts val="1600"/>
              </a:spcBef>
              <a:spcAft>
                <a:spcPts val="0"/>
              </a:spcAft>
              <a:buSzPts val="1200"/>
              <a:buChar char="○"/>
              <a:defRPr sz="1200"/>
            </a:lvl2pPr>
            <a:lvl3pPr marL="1371566" lvl="2" indent="-304792">
              <a:lnSpc>
                <a:spcPct val="150000"/>
              </a:lnSpc>
              <a:spcBef>
                <a:spcPts val="1600"/>
              </a:spcBef>
              <a:spcAft>
                <a:spcPts val="0"/>
              </a:spcAft>
              <a:buSzPts val="1200"/>
              <a:buChar char="■"/>
              <a:defRPr sz="1200"/>
            </a:lvl3pPr>
            <a:lvl4pPr marL="1828754" lvl="3" indent="-304792">
              <a:lnSpc>
                <a:spcPct val="150000"/>
              </a:lnSpc>
              <a:spcBef>
                <a:spcPts val="1600"/>
              </a:spcBef>
              <a:spcAft>
                <a:spcPts val="0"/>
              </a:spcAft>
              <a:buSzPts val="1200"/>
              <a:buChar char="●"/>
              <a:defRPr sz="1200"/>
            </a:lvl4pPr>
            <a:lvl5pPr marL="2285943" lvl="4" indent="-304792">
              <a:lnSpc>
                <a:spcPct val="150000"/>
              </a:lnSpc>
              <a:spcBef>
                <a:spcPts val="1600"/>
              </a:spcBef>
              <a:spcAft>
                <a:spcPts val="0"/>
              </a:spcAft>
              <a:buSzPts val="1200"/>
              <a:buChar char="○"/>
              <a:defRPr sz="1200"/>
            </a:lvl5pPr>
            <a:lvl6pPr marL="2743131" lvl="5" indent="-304792">
              <a:lnSpc>
                <a:spcPct val="150000"/>
              </a:lnSpc>
              <a:spcBef>
                <a:spcPts val="1600"/>
              </a:spcBef>
              <a:spcAft>
                <a:spcPts val="0"/>
              </a:spcAft>
              <a:buSzPts val="1200"/>
              <a:buChar char="■"/>
              <a:defRPr sz="1200"/>
            </a:lvl6pPr>
            <a:lvl7pPr marL="3200320" lvl="6" indent="-304792">
              <a:lnSpc>
                <a:spcPct val="150000"/>
              </a:lnSpc>
              <a:spcBef>
                <a:spcPts val="1600"/>
              </a:spcBef>
              <a:spcAft>
                <a:spcPts val="0"/>
              </a:spcAft>
              <a:buSzPts val="1200"/>
              <a:buChar char="●"/>
              <a:defRPr sz="1200"/>
            </a:lvl7pPr>
            <a:lvl8pPr marL="3657509" lvl="7" indent="-304792">
              <a:lnSpc>
                <a:spcPct val="150000"/>
              </a:lnSpc>
              <a:spcBef>
                <a:spcPts val="1600"/>
              </a:spcBef>
              <a:spcAft>
                <a:spcPts val="0"/>
              </a:spcAft>
              <a:buSzPts val="1200"/>
              <a:buChar char="○"/>
              <a:defRPr sz="1200"/>
            </a:lvl8pPr>
            <a:lvl9pPr marL="4114697" lvl="8" indent="-304792">
              <a:lnSpc>
                <a:spcPct val="150000"/>
              </a:lnSpc>
              <a:spcBef>
                <a:spcPts val="1600"/>
              </a:spcBef>
              <a:spcAft>
                <a:spcPts val="1600"/>
              </a:spcAft>
              <a:buSzPts val="1200"/>
              <a:buChar char="■"/>
              <a:defRPr sz="1200"/>
            </a:lvl9pPr>
          </a:lstStyle>
          <a:p>
            <a:endParaRPr/>
          </a:p>
        </p:txBody>
      </p:sp>
      <p:cxnSp>
        <p:nvCxnSpPr>
          <p:cNvPr id="40" name="Google Shape;40;p6"/>
          <p:cNvCxnSpPr/>
          <p:nvPr/>
        </p:nvCxnSpPr>
        <p:spPr>
          <a:xfrm>
            <a:off x="320275" y="1015050"/>
            <a:ext cx="8519100" cy="0"/>
          </a:xfrm>
          <a:prstGeom prst="straightConnector1">
            <a:avLst/>
          </a:prstGeom>
          <a:noFill/>
          <a:ln w="38100" cap="flat" cmpd="sng">
            <a:solidFill>
              <a:srgbClr val="FEB70D"/>
            </a:solidFill>
            <a:prstDash val="solid"/>
            <a:round/>
            <a:headEnd type="none" w="med" len="med"/>
            <a:tailEnd type="none" w="med" len="med"/>
          </a:ln>
        </p:spPr>
      </p:cxnSp>
      <p:sp>
        <p:nvSpPr>
          <p:cNvPr id="7" name="Google Shape;33;p5"/>
          <p:cNvSpPr txBox="1">
            <a:spLocks noGrp="1"/>
          </p:cNvSpPr>
          <p:nvPr>
            <p:ph type="sldNum" idx="4"/>
          </p:nvPr>
        </p:nvSpPr>
        <p:spPr>
          <a:xfrm>
            <a:off x="8472459" y="4749900"/>
            <a:ext cx="548700" cy="393600"/>
          </a:xfrm>
          <a:prstGeom prst="rect">
            <a:avLst/>
          </a:prstGeom>
        </p:spPr>
        <p:txBody>
          <a:bodyPr spcFirstLastPara="1" wrap="square" lIns="91425" tIns="91425" rIns="91425" bIns="91425" anchor="ctr" anchorCtr="0">
            <a:noAutofit/>
          </a:bodyPr>
          <a:lstStyle>
            <a:lvl1pPr lvl="0">
              <a:buNone/>
              <a:defRPr sz="1000">
                <a:latin typeface="Montserrat" panose="02000505000000020004"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userDrawn="1"/>
        </p:nvSpPr>
        <p:spPr>
          <a:xfrm>
            <a:off x="4572000" y="25"/>
            <a:ext cx="4572000" cy="5143500"/>
          </a:xfrm>
          <a:prstGeom prst="rect">
            <a:avLst/>
          </a:prstGeom>
          <a:solidFill>
            <a:srgbClr val="004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189" lvl="0" indent="-304792">
              <a:spcBef>
                <a:spcPts val="0"/>
              </a:spcBef>
              <a:spcAft>
                <a:spcPts val="0"/>
              </a:spcAft>
              <a:buClr>
                <a:schemeClr val="dk1"/>
              </a:buClr>
              <a:buSzPts val="1200"/>
              <a:buChar char="●"/>
              <a:defRPr>
                <a:solidFill>
                  <a:schemeClr val="dk1"/>
                </a:solidFill>
              </a:defRPr>
            </a:lvl1pPr>
            <a:lvl2pPr marL="914377" lvl="1" indent="-304792">
              <a:spcBef>
                <a:spcPts val="1600"/>
              </a:spcBef>
              <a:spcAft>
                <a:spcPts val="0"/>
              </a:spcAft>
              <a:buClr>
                <a:schemeClr val="dk1"/>
              </a:buClr>
              <a:buSzPts val="1200"/>
              <a:buChar char="○"/>
              <a:defRPr>
                <a:solidFill>
                  <a:schemeClr val="dk1"/>
                </a:solidFill>
              </a:defRPr>
            </a:lvl2pPr>
            <a:lvl3pPr marL="1371566" lvl="2" indent="-304792">
              <a:spcBef>
                <a:spcPts val="1600"/>
              </a:spcBef>
              <a:spcAft>
                <a:spcPts val="0"/>
              </a:spcAft>
              <a:buClr>
                <a:schemeClr val="dk1"/>
              </a:buClr>
              <a:buSzPts val="1200"/>
              <a:buChar char="■"/>
              <a:defRPr>
                <a:solidFill>
                  <a:schemeClr val="dk1"/>
                </a:solidFill>
              </a:defRPr>
            </a:lvl3pPr>
            <a:lvl4pPr marL="1828754" lvl="3" indent="-304792">
              <a:spcBef>
                <a:spcPts val="1600"/>
              </a:spcBef>
              <a:spcAft>
                <a:spcPts val="0"/>
              </a:spcAft>
              <a:buClr>
                <a:schemeClr val="dk1"/>
              </a:buClr>
              <a:buSzPts val="1200"/>
              <a:buChar char="●"/>
              <a:defRPr>
                <a:solidFill>
                  <a:schemeClr val="dk1"/>
                </a:solidFill>
              </a:defRPr>
            </a:lvl4pPr>
            <a:lvl5pPr marL="2285943" lvl="4" indent="-304792">
              <a:spcBef>
                <a:spcPts val="1600"/>
              </a:spcBef>
              <a:spcAft>
                <a:spcPts val="0"/>
              </a:spcAft>
              <a:buClr>
                <a:schemeClr val="dk1"/>
              </a:buClr>
              <a:buSzPts val="1200"/>
              <a:buChar char="○"/>
              <a:defRPr>
                <a:solidFill>
                  <a:schemeClr val="dk1"/>
                </a:solidFill>
              </a:defRPr>
            </a:lvl5pPr>
            <a:lvl6pPr marL="2743131" lvl="5" indent="-304792">
              <a:spcBef>
                <a:spcPts val="1600"/>
              </a:spcBef>
              <a:spcAft>
                <a:spcPts val="0"/>
              </a:spcAft>
              <a:buClr>
                <a:schemeClr val="dk1"/>
              </a:buClr>
              <a:buSzPts val="1200"/>
              <a:buChar char="■"/>
              <a:defRPr>
                <a:solidFill>
                  <a:schemeClr val="dk1"/>
                </a:solidFill>
              </a:defRPr>
            </a:lvl6pPr>
            <a:lvl7pPr marL="3200320" lvl="6" indent="-304792">
              <a:spcBef>
                <a:spcPts val="1600"/>
              </a:spcBef>
              <a:spcAft>
                <a:spcPts val="0"/>
              </a:spcAft>
              <a:buClr>
                <a:schemeClr val="dk1"/>
              </a:buClr>
              <a:buSzPts val="1200"/>
              <a:buChar char="●"/>
              <a:defRPr>
                <a:solidFill>
                  <a:schemeClr val="dk1"/>
                </a:solidFill>
              </a:defRPr>
            </a:lvl7pPr>
            <a:lvl8pPr marL="3657509" lvl="7" indent="-304792">
              <a:spcBef>
                <a:spcPts val="1600"/>
              </a:spcBef>
              <a:spcAft>
                <a:spcPts val="0"/>
              </a:spcAft>
              <a:buClr>
                <a:schemeClr val="dk1"/>
              </a:buClr>
              <a:buSzPts val="1200"/>
              <a:buChar char="○"/>
              <a:defRPr>
                <a:solidFill>
                  <a:schemeClr val="dk1"/>
                </a:solidFill>
              </a:defRPr>
            </a:lvl8pPr>
            <a:lvl9pPr marL="4114697" lvl="8" indent="-304792">
              <a:spcBef>
                <a:spcPts val="1600"/>
              </a:spcBef>
              <a:spcAft>
                <a:spcPts val="1600"/>
              </a:spcAft>
              <a:buClr>
                <a:schemeClr val="dk1"/>
              </a:buClr>
              <a:buSzPts val="1200"/>
              <a:buChar char="■"/>
              <a:defRPr>
                <a:solidFill>
                  <a:schemeClr val="dk1"/>
                </a:solidFill>
              </a:defRPr>
            </a:lvl9pPr>
          </a:lstStyle>
          <a:p>
            <a:endParaRPr/>
          </a:p>
        </p:txBody>
      </p:sp>
      <p:sp>
        <p:nvSpPr>
          <p:cNvPr id="60" name="Google Shape;60;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1" name="Google Shape;61;p10"/>
          <p:cNvSpPr/>
          <p:nvPr/>
        </p:nvSpPr>
        <p:spPr>
          <a:xfrm>
            <a:off x="7900" y="4776800"/>
            <a:ext cx="9144000" cy="3666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62" name="Google Shape;62;p10"/>
          <p:cNvPicPr preferRelativeResize="0"/>
          <p:nvPr/>
        </p:nvPicPr>
        <p:blipFill>
          <a:blip r:embed="rId2">
            <a:alphaModFix/>
          </a:blip>
          <a:stretch>
            <a:fillRect/>
          </a:stretch>
        </p:blipFill>
        <p:spPr>
          <a:xfrm>
            <a:off x="4400026" y="4502655"/>
            <a:ext cx="343941" cy="393600"/>
          </a:xfrm>
          <a:prstGeom prst="rect">
            <a:avLst/>
          </a:prstGeom>
          <a:noFill/>
          <a:ln>
            <a:noFill/>
          </a:ln>
        </p:spPr>
      </p:pic>
      <p:sp>
        <p:nvSpPr>
          <p:cNvPr id="9" name="Google Shape;33;p5"/>
          <p:cNvSpPr txBox="1">
            <a:spLocks/>
          </p:cNvSpPr>
          <p:nvPr userDrawn="1"/>
        </p:nvSpPr>
        <p:spPr>
          <a:xfrm>
            <a:off x="8472459" y="4749900"/>
            <a:ext cx="548700" cy="393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000" b="0" i="0" u="none" strike="noStrike" cap="none">
                <a:solidFill>
                  <a:srgbClr val="000000"/>
                </a:solidFill>
                <a:latin typeface="Montserrat" panose="0200050500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Black"/>
              <a:buNone/>
              <a:defRPr sz="2800">
                <a:solidFill>
                  <a:schemeClr val="lt1"/>
                </a:solidFill>
                <a:latin typeface="Montserrat Black"/>
                <a:ea typeface="Montserrat Black"/>
                <a:cs typeface="Montserrat Black"/>
                <a:sym typeface="Montserrat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04800">
              <a:lnSpc>
                <a:spcPct val="15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50000"/>
              </a:lnSpc>
              <a:spcBef>
                <a:spcPts val="1600"/>
              </a:spcBef>
              <a:spcAft>
                <a:spcPts val="1600"/>
              </a:spcAft>
              <a:buClr>
                <a:schemeClr val="lt1"/>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9" name="Google Shape;9;p1"/>
          <p:cNvSpPr/>
          <p:nvPr/>
        </p:nvSpPr>
        <p:spPr>
          <a:xfrm>
            <a:off x="-4" y="4776900"/>
            <a:ext cx="9144000" cy="3666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0" name="Google Shape;10;p1"/>
          <p:cNvPicPr preferRelativeResize="0"/>
          <p:nvPr/>
        </p:nvPicPr>
        <p:blipFill>
          <a:blip r:embed="rId6">
            <a:alphaModFix/>
          </a:blip>
          <a:stretch>
            <a:fillRect/>
          </a:stretch>
        </p:blipFill>
        <p:spPr>
          <a:xfrm>
            <a:off x="4400025" y="4746775"/>
            <a:ext cx="343941" cy="393600"/>
          </a:xfrm>
          <a:prstGeom prst="rect">
            <a:avLst/>
          </a:prstGeom>
          <a:noFill/>
          <a:ln>
            <a:noFill/>
          </a:ln>
        </p:spPr>
      </p:pic>
      <p:sp>
        <p:nvSpPr>
          <p:cNvPr id="11" name="Google Shape;11;p1"/>
          <p:cNvSpPr txBox="1"/>
          <p:nvPr/>
        </p:nvSpPr>
        <p:spPr>
          <a:xfrm>
            <a:off x="6456218" y="4808087"/>
            <a:ext cx="3071336" cy="3322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Montserrat Black"/>
                <a:ea typeface="Montserrat Black"/>
                <a:cs typeface="Montserrat Black"/>
                <a:sym typeface="Montserrat Black"/>
              </a:rPr>
              <a:t>OCFO – Office of Budget</a:t>
            </a:r>
            <a:endParaRPr sz="1000">
              <a:latin typeface="Montserrat Black"/>
              <a:ea typeface="Montserrat Black"/>
              <a:cs typeface="Montserrat Black"/>
              <a:sym typeface="Montserrat Black"/>
            </a:endParaRPr>
          </a:p>
        </p:txBody>
      </p:sp>
      <p:sp>
        <p:nvSpPr>
          <p:cNvPr id="12" name="Google Shape;11;p1"/>
          <p:cNvSpPr txBox="1"/>
          <p:nvPr userDrawn="1"/>
        </p:nvSpPr>
        <p:spPr>
          <a:xfrm>
            <a:off x="311693" y="4782078"/>
            <a:ext cx="3659233" cy="2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aseline="0">
                <a:latin typeface="Montserrat Black"/>
                <a:ea typeface="Montserrat Black"/>
                <a:cs typeface="Montserrat Black"/>
                <a:sym typeface="Montserrat Black"/>
              </a:rPr>
              <a:t>Annual Public Budget Meeting</a:t>
            </a:r>
            <a:endParaRPr sz="1000">
              <a:solidFill>
                <a:srgbClr val="FF0000"/>
              </a:solidFill>
              <a:latin typeface="Montserrat Black"/>
              <a:ea typeface="Montserrat Black"/>
              <a:cs typeface="Montserrat Black"/>
              <a:sym typeface="Montserrat Black"/>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troitmi.gov/departments/general-services-depart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etroitmi.gov/dp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ityofdetroit.zoom.us/j/3631409738" TargetMode="External"/><Relationship Id="rId2" Type="http://schemas.openxmlformats.org/officeDocument/2006/relationships/hyperlink" Target="https://cityofdetroit.zoom.us/j/8599773069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ityofdetroit.zoom.us/j/89283928278" TargetMode="External"/><Relationship Id="rId3" Type="http://schemas.openxmlformats.org/officeDocument/2006/relationships/hyperlink" Target="https://cityofdetroit.zoom.us/j/85890565831" TargetMode="External"/><Relationship Id="rId7" Type="http://schemas.openxmlformats.org/officeDocument/2006/relationships/hyperlink" Target="https://cityofdetroit.zoom.us/j/3631409738" TargetMode="External"/><Relationship Id="rId2" Type="http://schemas.openxmlformats.org/officeDocument/2006/relationships/hyperlink" Target="https://cityofdetroit.zoom.us/j/92945572636" TargetMode="External"/><Relationship Id="rId1" Type="http://schemas.openxmlformats.org/officeDocument/2006/relationships/slideLayout" Target="../slideLayouts/slideLayout2.xml"/><Relationship Id="rId6" Type="http://schemas.openxmlformats.org/officeDocument/2006/relationships/hyperlink" Target="https://cityofdetroit.zoom.us/j/88093600136" TargetMode="External"/><Relationship Id="rId5" Type="http://schemas.openxmlformats.org/officeDocument/2006/relationships/hyperlink" Target="https://cityofdetroit.zoom.us/j/89532011115" TargetMode="External"/><Relationship Id="rId4" Type="http://schemas.openxmlformats.org/officeDocument/2006/relationships/hyperlink" Target="https://cityofdetroit.zoom.us/j/939478941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8" y="1146177"/>
            <a:ext cx="8520600" cy="2052600"/>
          </a:xfrm>
          <a:prstGeom prst="rect">
            <a:avLst/>
          </a:prstGeom>
        </p:spPr>
        <p:txBody>
          <a:bodyPr spcFirstLastPara="1" wrap="square" lIns="91425" tIns="91425" rIns="91425" bIns="91425" anchor="b" anchorCtr="0">
            <a:noAutofit/>
          </a:bodyPr>
          <a:lstStyle/>
          <a:p>
            <a:r>
              <a:rPr lang="en-US" sz="2800"/>
              <a:t>Annual Public Budget Meeting</a:t>
            </a:r>
            <a:endParaRPr sz="2800"/>
          </a:p>
        </p:txBody>
      </p:sp>
      <p:sp>
        <p:nvSpPr>
          <p:cNvPr id="77" name="Google Shape;77;p14"/>
          <p:cNvSpPr txBox="1">
            <a:spLocks noGrp="1"/>
          </p:cNvSpPr>
          <p:nvPr>
            <p:ph type="subTitle" idx="1"/>
          </p:nvPr>
        </p:nvSpPr>
        <p:spPr>
          <a:xfrm>
            <a:off x="311700" y="3235726"/>
            <a:ext cx="8520600" cy="1310148"/>
          </a:xfrm>
          <a:prstGeom prst="rect">
            <a:avLst/>
          </a:prstGeom>
        </p:spPr>
        <p:txBody>
          <a:bodyPr spcFirstLastPara="1" wrap="square" lIns="91425" tIns="91425" rIns="91425" bIns="91425" anchor="t" anchorCtr="0">
            <a:noAutofit/>
          </a:bodyPr>
          <a:lstStyle/>
          <a:p>
            <a:pPr marL="0" indent="0"/>
            <a:r>
              <a:rPr lang="en" b="1"/>
              <a:t>September 18, 2023</a:t>
            </a:r>
          </a:p>
          <a:p>
            <a:pPr marL="0" indent="0"/>
            <a:endParaRPr lang="en" sz="2000" b="1">
              <a:latin typeface="Montserrat" panose="00000300000000000000" pitchFamily="2" charset="0"/>
            </a:endParaRPr>
          </a:p>
          <a:p>
            <a:pPr marL="0" indent="0"/>
            <a:r>
              <a:rPr lang="en-US" sz="1800" b="1">
                <a:solidFill>
                  <a:schemeClr val="bg1"/>
                </a:solidFill>
              </a:rPr>
              <a:t>Office of the Chief Financial Officer</a:t>
            </a:r>
          </a:p>
          <a:p>
            <a:pPr marL="0" indent="0"/>
            <a:r>
              <a:rPr lang="en-US" sz="1800" b="1">
                <a:solidFill>
                  <a:schemeClr val="bg1"/>
                </a:solidFill>
              </a:rPr>
              <a:t>Office of Budget</a:t>
            </a:r>
          </a:p>
        </p:txBody>
      </p:sp>
      <p:pic>
        <p:nvPicPr>
          <p:cNvPr id="78" name="Google Shape;78;p14"/>
          <p:cNvPicPr preferRelativeResize="0"/>
          <p:nvPr/>
        </p:nvPicPr>
        <p:blipFill>
          <a:blip r:embed="rId3">
            <a:alphaModFix/>
          </a:blip>
          <a:stretch>
            <a:fillRect/>
          </a:stretch>
        </p:blipFill>
        <p:spPr>
          <a:xfrm>
            <a:off x="3973190" y="784752"/>
            <a:ext cx="1197625" cy="1370575"/>
          </a:xfrm>
          <a:prstGeom prst="rect">
            <a:avLst/>
          </a:prstGeom>
          <a:noFill/>
          <a:ln>
            <a:noFill/>
          </a:ln>
        </p:spPr>
      </p:pic>
    </p:spTree>
    <p:extLst>
      <p:ext uri="{BB962C8B-B14F-4D97-AF65-F5344CB8AC3E}">
        <p14:creationId xmlns:p14="http://schemas.microsoft.com/office/powerpoint/2010/main" val="298767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470039"/>
            <a:ext cx="8520600" cy="2052600"/>
          </a:xfrm>
          <a:prstGeom prst="rect">
            <a:avLst/>
          </a:prstGeom>
        </p:spPr>
        <p:txBody>
          <a:bodyPr spcFirstLastPara="1" wrap="square" lIns="91425" tIns="91425" rIns="91425" bIns="91425" anchor="b" anchorCtr="0">
            <a:noAutofit/>
          </a:bodyPr>
          <a:lstStyle/>
          <a:p>
            <a:r>
              <a:rPr lang="en"/>
              <a:t>General Services Department (GSD)</a:t>
            </a:r>
            <a:endParaRPr/>
          </a:p>
        </p:txBody>
      </p:sp>
      <p:pic>
        <p:nvPicPr>
          <p:cNvPr id="78" name="Google Shape;78;p14"/>
          <p:cNvPicPr preferRelativeResize="0"/>
          <p:nvPr/>
        </p:nvPicPr>
        <p:blipFill>
          <a:blip r:embed="rId3">
            <a:alphaModFix/>
          </a:blip>
          <a:stretch>
            <a:fillRect/>
          </a:stretch>
        </p:blipFill>
        <p:spPr>
          <a:xfrm>
            <a:off x="3973190" y="784752"/>
            <a:ext cx="1197625" cy="1370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General Services Department</a:t>
            </a:r>
            <a:br>
              <a:rPr lang="en-US"/>
            </a:br>
            <a:r>
              <a:rPr lang="en-US">
                <a:solidFill>
                  <a:schemeClr val="bg1"/>
                </a:solidFill>
              </a:rPr>
              <a:t>Mission</a:t>
            </a:r>
          </a:p>
        </p:txBody>
      </p:sp>
      <p:sp>
        <p:nvSpPr>
          <p:cNvPr id="4" name="Slide Number Placeholder 3"/>
          <p:cNvSpPr>
            <a:spLocks noGrp="1"/>
          </p:cNvSpPr>
          <p:nvPr>
            <p:ph type="sldNum" idx="4"/>
          </p:nvPr>
        </p:nvSpPr>
        <p:spPr/>
        <p:txBody>
          <a:bodyPr/>
          <a:lstStyle/>
          <a:p>
            <a:fld id="{00000000-1234-1234-1234-123412341234}" type="slidenum">
              <a:rPr lang="en" smtClean="0"/>
              <a:pPr/>
              <a:t>11</a:t>
            </a:fld>
            <a:endParaRPr lang="en"/>
          </a:p>
        </p:txBody>
      </p:sp>
      <p:sp>
        <p:nvSpPr>
          <p:cNvPr id="5" name="Rectangle 4"/>
          <p:cNvSpPr/>
          <p:nvPr/>
        </p:nvSpPr>
        <p:spPr>
          <a:xfrm>
            <a:off x="2645050" y="1760772"/>
            <a:ext cx="3853900" cy="461665"/>
          </a:xfrm>
          <a:prstGeom prst="rect">
            <a:avLst/>
          </a:prstGeom>
        </p:spPr>
        <p:txBody>
          <a:bodyPr wrap="square">
            <a:spAutoFit/>
          </a:bodyPr>
          <a:lstStyle/>
          <a:p>
            <a:pPr algn="ctr"/>
            <a:r>
              <a:rPr lang="en-US" sz="2400" b="1">
                <a:solidFill>
                  <a:schemeClr val="accent1"/>
                </a:solidFill>
                <a:latin typeface="Montserrat" panose="02000505000000020004" pitchFamily="2" charset="0"/>
              </a:rPr>
              <a:t>Mission of GSD</a:t>
            </a:r>
          </a:p>
        </p:txBody>
      </p:sp>
      <p:sp>
        <p:nvSpPr>
          <p:cNvPr id="6" name="Rectangle 5">
            <a:extLst>
              <a:ext uri="{FF2B5EF4-FFF2-40B4-BE49-F238E27FC236}">
                <a16:creationId xmlns:a16="http://schemas.microsoft.com/office/drawing/2014/main" id="{EC3981FC-E45C-A2B4-4DF8-AC779CCA2600}"/>
              </a:ext>
            </a:extLst>
          </p:cNvPr>
          <p:cNvSpPr/>
          <p:nvPr/>
        </p:nvSpPr>
        <p:spPr>
          <a:xfrm>
            <a:off x="1967841" y="2426875"/>
            <a:ext cx="5208318" cy="1815882"/>
          </a:xfrm>
          <a:prstGeom prst="rect">
            <a:avLst/>
          </a:prstGeom>
        </p:spPr>
        <p:txBody>
          <a:bodyPr wrap="square">
            <a:spAutoFit/>
          </a:bodyPr>
          <a:lstStyle/>
          <a:p>
            <a:pPr algn="ctr"/>
            <a:r>
              <a:rPr lang="en-US" sz="1600" b="1">
                <a:latin typeface="Montserrat" panose="02000505000000020004" pitchFamily="2" charset="0"/>
              </a:rPr>
              <a:t>The General Services Department provides leadership and best practices to improve city services by ensuring the resources are deployed strategically and proactively to provide support services to elected officials, City departments, and residents in a safe, reliable, and efficient manner.</a:t>
            </a:r>
            <a:endParaRPr lang="en-US" sz="1800" b="1">
              <a:latin typeface="Montserrat" panose="02000505000000020004" pitchFamily="2" charset="0"/>
            </a:endParaRPr>
          </a:p>
        </p:txBody>
      </p:sp>
    </p:spTree>
    <p:extLst>
      <p:ext uri="{BB962C8B-B14F-4D97-AF65-F5344CB8AC3E}">
        <p14:creationId xmlns:p14="http://schemas.microsoft.com/office/powerpoint/2010/main" val="114136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General Services Department</a:t>
            </a:r>
            <a:br>
              <a:rPr lang="en-US"/>
            </a:br>
            <a:r>
              <a:rPr lang="en-US"/>
              <a:t>Services &amp; Activities</a:t>
            </a:r>
          </a:p>
        </p:txBody>
      </p:sp>
      <p:sp>
        <p:nvSpPr>
          <p:cNvPr id="4" name="Slide Number Placeholder 3"/>
          <p:cNvSpPr>
            <a:spLocks noGrp="1"/>
          </p:cNvSpPr>
          <p:nvPr>
            <p:ph type="sldNum" idx="4"/>
          </p:nvPr>
        </p:nvSpPr>
        <p:spPr/>
        <p:txBody>
          <a:bodyPr/>
          <a:lstStyle/>
          <a:p>
            <a:fld id="{00000000-1234-1234-1234-123412341234}" type="slidenum">
              <a:rPr lang="en" smtClean="0"/>
              <a:pPr/>
              <a:t>12</a:t>
            </a:fld>
            <a:endParaRPr lang="en"/>
          </a:p>
        </p:txBody>
      </p:sp>
      <p:graphicFrame>
        <p:nvGraphicFramePr>
          <p:cNvPr id="5" name="Table 4">
            <a:extLst>
              <a:ext uri="{FF2B5EF4-FFF2-40B4-BE49-F238E27FC236}">
                <a16:creationId xmlns:a16="http://schemas.microsoft.com/office/drawing/2014/main" id="{B4B115EC-028D-BB87-431A-DC0EF49465E5}"/>
              </a:ext>
            </a:extLst>
          </p:cNvPr>
          <p:cNvGraphicFramePr>
            <a:graphicFrameLocks noGrp="1"/>
          </p:cNvGraphicFramePr>
          <p:nvPr>
            <p:extLst>
              <p:ext uri="{D42A27DB-BD31-4B8C-83A1-F6EECF244321}">
                <p14:modId xmlns:p14="http://schemas.microsoft.com/office/powerpoint/2010/main" val="2279670586"/>
              </p:ext>
            </p:extLst>
          </p:nvPr>
        </p:nvGraphicFramePr>
        <p:xfrm>
          <a:off x="311700" y="860642"/>
          <a:ext cx="8520600" cy="3784930"/>
        </p:xfrm>
        <a:graphic>
          <a:graphicData uri="http://schemas.openxmlformats.org/drawingml/2006/table">
            <a:tbl>
              <a:tblPr firstRow="1" firstCol="1">
                <a:tableStyleId>{5C22544A-7EE6-4342-B048-85BDC9FD1C3A}</a:tableStyleId>
              </a:tblPr>
              <a:tblGrid>
                <a:gridCol w="1674755">
                  <a:extLst>
                    <a:ext uri="{9D8B030D-6E8A-4147-A177-3AD203B41FA5}">
                      <a16:colId xmlns:a16="http://schemas.microsoft.com/office/drawing/2014/main" val="2606099206"/>
                    </a:ext>
                  </a:extLst>
                </a:gridCol>
                <a:gridCol w="6845845">
                  <a:extLst>
                    <a:ext uri="{9D8B030D-6E8A-4147-A177-3AD203B41FA5}">
                      <a16:colId xmlns:a16="http://schemas.microsoft.com/office/drawing/2014/main" val="4137834487"/>
                    </a:ext>
                  </a:extLst>
                </a:gridCol>
              </a:tblGrid>
              <a:tr h="411110">
                <a:tc>
                  <a:txBody>
                    <a:bodyPr/>
                    <a:lstStyle/>
                    <a:p>
                      <a:pPr marL="0" marR="0" algn="ctr">
                        <a:spcBef>
                          <a:spcPts val="0"/>
                        </a:spcBef>
                        <a:spcAft>
                          <a:spcPts val="0"/>
                        </a:spcAft>
                      </a:pPr>
                      <a:endParaRPr lang="en-US" sz="1100">
                        <a:effectLst/>
                        <a:latin typeface="Montserrat Black"/>
                      </a:endParaRPr>
                    </a:p>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100">
                        <a:effectLst/>
                        <a:latin typeface="Montserrat Black"/>
                      </a:endParaRPr>
                    </a:p>
                    <a:p>
                      <a:pPr marL="0" marR="0" algn="ctr">
                        <a:spcBef>
                          <a:spcPts val="0"/>
                        </a:spcBef>
                        <a:spcAft>
                          <a:spcPts val="0"/>
                        </a:spcAft>
                      </a:pPr>
                      <a:r>
                        <a:rPr lang="en-US" sz="1100">
                          <a:effectLst/>
                          <a:latin typeface="Montserrat Black"/>
                        </a:rPr>
                        <a:t>Activities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913435">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Animal Care and Control</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Promote &amp; protect the health, safety, and welfare of the residents &amp; visitors of the City of Detroit from animal bites, zoonotic disease, and traffic hazards; to maintain the highest standards of humane animal sheltering; to promote the placement of animals into homes; and to encourage responsible pet ownership through education and enforcement.</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334109">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Blight Remediation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Transforming our City from Blight to Beauty for the health, safety, and dignity of our residents.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r h="334109">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Building Services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Maintain and clean facilities and public spaces to promote health, safety, and creating a pristine environment.</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418371013"/>
                  </a:ext>
                </a:extLst>
              </a:tr>
              <a:tr h="525709">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Fleet Management</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Deliver the best service to our customer departments by providing timely, safe, reliable, economical, and environmentally responsible transportation.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1944063"/>
                  </a:ext>
                </a:extLst>
              </a:tr>
              <a:tr h="353463">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Grounds Maintenance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Provides high quality services that delight neighboring communities with maintaining our impeccable parks and public spaces.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948718441"/>
                  </a:ext>
                </a:extLst>
              </a:tr>
              <a:tr h="36745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Landscape Design and Beautification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Design, plan, and implement public space improvements that meet community needs, adds beauty and color</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446002"/>
                  </a:ext>
                </a:extLst>
              </a:tr>
              <a:tr h="53771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Recreation Programs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Connecting communities, residents, and visitors with our parks, programs, and recreation facilities to address five key areas for a healthy community: Aquatics, Athletics, Critical Needs, Enrichment, and Nature.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690224380"/>
                  </a:ext>
                </a:extLst>
              </a:tr>
            </a:tbl>
          </a:graphicData>
        </a:graphic>
      </p:graphicFrame>
    </p:spTree>
    <p:extLst>
      <p:ext uri="{BB962C8B-B14F-4D97-AF65-F5344CB8AC3E}">
        <p14:creationId xmlns:p14="http://schemas.microsoft.com/office/powerpoint/2010/main" val="130671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General Services Department</a:t>
            </a:r>
            <a:br>
              <a:rPr lang="en-US"/>
            </a:br>
            <a:r>
              <a:rPr lang="en-US"/>
              <a:t>Budget by Service</a:t>
            </a:r>
          </a:p>
        </p:txBody>
      </p:sp>
      <p:sp>
        <p:nvSpPr>
          <p:cNvPr id="4" name="Slide Number Placeholder 3"/>
          <p:cNvSpPr>
            <a:spLocks noGrp="1"/>
          </p:cNvSpPr>
          <p:nvPr>
            <p:ph type="sldNum" idx="4"/>
          </p:nvPr>
        </p:nvSpPr>
        <p:spPr/>
        <p:txBody>
          <a:bodyPr/>
          <a:lstStyle/>
          <a:p>
            <a:fld id="{00000000-1234-1234-1234-123412341234}" type="slidenum">
              <a:rPr lang="en" smtClean="0"/>
              <a:pPr/>
              <a:t>13</a:t>
            </a:fld>
            <a:endParaRPr lang="en"/>
          </a:p>
        </p:txBody>
      </p:sp>
      <p:graphicFrame>
        <p:nvGraphicFramePr>
          <p:cNvPr id="3" name="Table 2">
            <a:extLst>
              <a:ext uri="{FF2B5EF4-FFF2-40B4-BE49-F238E27FC236}">
                <a16:creationId xmlns:a16="http://schemas.microsoft.com/office/drawing/2014/main" id="{8B2F15D9-A15F-D9FE-32DB-47D27A26A1A8}"/>
              </a:ext>
            </a:extLst>
          </p:cNvPr>
          <p:cNvGraphicFramePr>
            <a:graphicFrameLocks noGrp="1"/>
          </p:cNvGraphicFramePr>
          <p:nvPr/>
        </p:nvGraphicFramePr>
        <p:xfrm>
          <a:off x="752647" y="1416921"/>
          <a:ext cx="7963270" cy="3219608"/>
        </p:xfrm>
        <a:graphic>
          <a:graphicData uri="http://schemas.openxmlformats.org/drawingml/2006/table">
            <a:tbl>
              <a:tblPr firstRow="1" firstCol="1">
                <a:tableStyleId>{5C22544A-7EE6-4342-B048-85BDC9FD1C3A}</a:tableStyleId>
              </a:tblPr>
              <a:tblGrid>
                <a:gridCol w="3420057">
                  <a:extLst>
                    <a:ext uri="{9D8B030D-6E8A-4147-A177-3AD203B41FA5}">
                      <a16:colId xmlns:a16="http://schemas.microsoft.com/office/drawing/2014/main" val="2606099206"/>
                    </a:ext>
                  </a:extLst>
                </a:gridCol>
                <a:gridCol w="2323481">
                  <a:extLst>
                    <a:ext uri="{9D8B030D-6E8A-4147-A177-3AD203B41FA5}">
                      <a16:colId xmlns:a16="http://schemas.microsoft.com/office/drawing/2014/main" val="4137834487"/>
                    </a:ext>
                  </a:extLst>
                </a:gridCol>
                <a:gridCol w="2219732">
                  <a:extLst>
                    <a:ext uri="{9D8B030D-6E8A-4147-A177-3AD203B41FA5}">
                      <a16:colId xmlns:a16="http://schemas.microsoft.com/office/drawing/2014/main" val="81411886"/>
                    </a:ext>
                  </a:extLst>
                </a:gridCol>
              </a:tblGrid>
              <a:tr h="609571">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 FTE</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Animal Care and Control</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$7,493,264 </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96.5</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Blight Remediation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$30,431,543</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324.0</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Building Services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$40,452,290 </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191.0</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418371013"/>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Fleet Management</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$17,559,512</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1944063"/>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Grounds Maintenance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$8,950,423 </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8.0</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948718441"/>
                  </a:ext>
                </a:extLst>
              </a:tr>
              <a:tr h="336779">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Landscape Design and Beautification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$7,815,770</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42.0</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446002"/>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rPr>
                        <a:t>Recreation Programs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$24,206,050</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258.6</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690224380"/>
                  </a:ext>
                </a:extLst>
              </a:tr>
              <a:tr h="353618">
                <a:tc>
                  <a:txBody>
                    <a:bodyPr/>
                    <a:lstStyle/>
                    <a:p>
                      <a:pPr marL="0" marR="0" algn="r">
                        <a:spcBef>
                          <a:spcPts val="0"/>
                        </a:spcBef>
                        <a:spcAft>
                          <a:spcPts val="0"/>
                        </a:spcAft>
                      </a:pPr>
                      <a:r>
                        <a:rPr lang="en-US" sz="1200" b="1">
                          <a:solidFill>
                            <a:schemeClr val="tx1"/>
                          </a:solidFill>
                          <a:effectLst/>
                          <a:latin typeface="Roboto" panose="02000000000000000000" pitchFamily="2" charset="0"/>
                          <a:ea typeface="Roboto" panose="02000000000000000000" pitchFamily="2" charset="0"/>
                          <a:cs typeface="Roboto" panose="02000000000000000000" pitchFamily="2" charset="0"/>
                        </a:rPr>
                        <a:t>Total:</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$136,908,852</a:t>
                      </a:r>
                      <a:endParaRPr lang="en-US" sz="12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920.1</a:t>
                      </a:r>
                      <a:endParaRPr lang="en-US" sz="12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1274612"/>
                  </a:ext>
                </a:extLst>
              </a:tr>
            </a:tbl>
          </a:graphicData>
        </a:graphic>
      </p:graphicFrame>
    </p:spTree>
    <p:extLst>
      <p:ext uri="{BB962C8B-B14F-4D97-AF65-F5344CB8AC3E}">
        <p14:creationId xmlns:p14="http://schemas.microsoft.com/office/powerpoint/2010/main" val="119823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17" y="53450"/>
            <a:ext cx="8520600" cy="572700"/>
          </a:xfrm>
        </p:spPr>
        <p:txBody>
          <a:bodyPr/>
          <a:lstStyle/>
          <a:p>
            <a:r>
              <a:rPr lang="en-US"/>
              <a:t>General Services Department</a:t>
            </a:r>
            <a:br>
              <a:rPr lang="en-US"/>
            </a:br>
            <a:r>
              <a:rPr lang="en-US"/>
              <a:t>Capital Projects &amp; New Initiatives</a:t>
            </a:r>
          </a:p>
        </p:txBody>
      </p:sp>
      <p:sp>
        <p:nvSpPr>
          <p:cNvPr id="10" name="Text Placeholder 9">
            <a:extLst>
              <a:ext uri="{FF2B5EF4-FFF2-40B4-BE49-F238E27FC236}">
                <a16:creationId xmlns:a16="http://schemas.microsoft.com/office/drawing/2014/main" id="{9AB4C7FC-4FA3-7BEC-07C3-CD13F3A7B90C}"/>
              </a:ext>
            </a:extLst>
          </p:cNvPr>
          <p:cNvSpPr>
            <a:spLocks noGrp="1"/>
          </p:cNvSpPr>
          <p:nvPr>
            <p:ph type="body" idx="1"/>
          </p:nvPr>
        </p:nvSpPr>
        <p:spPr>
          <a:xfrm>
            <a:off x="195316" y="930704"/>
            <a:ext cx="4100237" cy="4185669"/>
          </a:xfrm>
        </p:spPr>
        <p:txBody>
          <a:bodyPr/>
          <a:lstStyle/>
          <a:p>
            <a:pPr marL="456577" indent="-304165"/>
            <a:r>
              <a:rPr lang="en-US">
                <a:latin typeface="Montserrat Black"/>
              </a:rPr>
              <a:t>Dead, Dangerous, Diseased Tree Removal Project – New Initiative</a:t>
            </a:r>
          </a:p>
          <a:p>
            <a:pPr marL="609600" lvl="1" indent="0">
              <a:spcBef>
                <a:spcPts val="1200"/>
              </a:spcBef>
              <a:spcAft>
                <a:spcPts val="1200"/>
              </a:spcAft>
              <a:buNone/>
            </a:pPr>
            <a:r>
              <a:rPr lang="en-US">
                <a:latin typeface="Roboto Condensed"/>
                <a:ea typeface="Roboto Condensed"/>
              </a:rPr>
              <a:t>In April we launch the D3 tree removal program to remove dead, dangerous, &amp; diseased trees from private properties.</a:t>
            </a:r>
          </a:p>
          <a:p>
            <a:pPr marL="456565" indent="-304165"/>
            <a:r>
              <a:rPr lang="en-US">
                <a:latin typeface="Montserrat Black"/>
              </a:rPr>
              <a:t>Freeway Maintenance Project – New Initiative</a:t>
            </a:r>
          </a:p>
          <a:p>
            <a:pPr marL="609588" lvl="1" indent="0">
              <a:spcBef>
                <a:spcPts val="1200"/>
              </a:spcBef>
              <a:spcAft>
                <a:spcPts val="1200"/>
              </a:spcAft>
              <a:buNone/>
            </a:pPr>
            <a:r>
              <a:rPr lang="en-US">
                <a:latin typeface="Roboto Condensed"/>
                <a:ea typeface="Roboto Condensed"/>
              </a:rPr>
              <a:t>The City has been granted maintenance oversight of the five freeways in the city.  Our area of responsibility is mowing and litter pick-up of the slopes or grass area.</a:t>
            </a:r>
          </a:p>
        </p:txBody>
      </p:sp>
      <p:sp>
        <p:nvSpPr>
          <p:cNvPr id="4" name="Slide Number Placeholder 3"/>
          <p:cNvSpPr>
            <a:spLocks noGrp="1"/>
          </p:cNvSpPr>
          <p:nvPr>
            <p:ph type="sldNum" idx="4"/>
          </p:nvPr>
        </p:nvSpPr>
        <p:spPr/>
        <p:txBody>
          <a:bodyPr/>
          <a:lstStyle/>
          <a:p>
            <a:fld id="{00000000-1234-1234-1234-123412341234}" type="slidenum">
              <a:rPr lang="en" smtClean="0"/>
              <a:pPr/>
              <a:t>14</a:t>
            </a:fld>
            <a:endParaRPr lang="en"/>
          </a:p>
        </p:txBody>
      </p:sp>
      <p:sp>
        <p:nvSpPr>
          <p:cNvPr id="3" name="Text Placeholder 9">
            <a:extLst>
              <a:ext uri="{FF2B5EF4-FFF2-40B4-BE49-F238E27FC236}">
                <a16:creationId xmlns:a16="http://schemas.microsoft.com/office/drawing/2014/main" id="{7800F0B2-2DFE-BC60-66C8-0CE35DCAFB20}"/>
              </a:ext>
            </a:extLst>
          </p:cNvPr>
          <p:cNvSpPr txBox="1">
            <a:spLocks/>
          </p:cNvSpPr>
          <p:nvPr/>
        </p:nvSpPr>
        <p:spPr>
          <a:xfrm>
            <a:off x="4642884" y="940723"/>
            <a:ext cx="4305800" cy="353714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189" marR="0" lvl="0" indent="-304792" algn="l" rtl="0">
              <a:lnSpc>
                <a:spcPct val="150000"/>
              </a:lnSpc>
              <a:spcBef>
                <a:spcPts val="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377" marR="0" lvl="1" indent="-304792" algn="l" rtl="0">
              <a:lnSpc>
                <a:spcPct val="150000"/>
              </a:lnSpc>
              <a:spcBef>
                <a:spcPts val="160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566" marR="0" lvl="2" indent="-304792" algn="l" rtl="0">
              <a:lnSpc>
                <a:spcPct val="150000"/>
              </a:lnSpc>
              <a:spcBef>
                <a:spcPts val="160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754" marR="0" lvl="3" indent="-304792" algn="l" rtl="0">
              <a:lnSpc>
                <a:spcPct val="150000"/>
              </a:lnSpc>
              <a:spcBef>
                <a:spcPts val="160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5943" marR="0" lvl="4" indent="-304792" algn="l" rtl="0">
              <a:lnSpc>
                <a:spcPct val="150000"/>
              </a:lnSpc>
              <a:spcBef>
                <a:spcPts val="160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131" marR="0" lvl="5" indent="-304792" algn="l" rtl="0">
              <a:lnSpc>
                <a:spcPct val="150000"/>
              </a:lnSpc>
              <a:spcBef>
                <a:spcPts val="160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320" marR="0" lvl="6" indent="-304792" algn="l" rtl="0">
              <a:lnSpc>
                <a:spcPct val="150000"/>
              </a:lnSpc>
              <a:spcBef>
                <a:spcPts val="160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509" marR="0" lvl="7" indent="-304792" algn="l" rtl="0">
              <a:lnSpc>
                <a:spcPct val="150000"/>
              </a:lnSpc>
              <a:spcBef>
                <a:spcPts val="1600"/>
              </a:spcBef>
              <a:spcAft>
                <a:spcPts val="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697" marR="0" lvl="8" indent="-304792" algn="l" rtl="0">
              <a:lnSpc>
                <a:spcPct val="150000"/>
              </a:lnSpc>
              <a:spcBef>
                <a:spcPts val="1600"/>
              </a:spcBef>
              <a:spcAft>
                <a:spcPts val="1600"/>
              </a:spcAft>
              <a:buClr>
                <a:schemeClr val="lt1"/>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456565" indent="-304165"/>
            <a:r>
              <a:rPr lang="en-US">
                <a:latin typeface="Montserrat Black"/>
              </a:rPr>
              <a:t>Parks, Public Spaces, &amp; Recreation Capital Project</a:t>
            </a:r>
          </a:p>
          <a:p>
            <a:pPr marL="609588" lvl="1" indent="0">
              <a:spcBef>
                <a:spcPts val="1200"/>
              </a:spcBef>
              <a:spcAft>
                <a:spcPts val="1200"/>
              </a:spcAft>
              <a:buNone/>
            </a:pPr>
            <a:r>
              <a:rPr lang="en-US">
                <a:latin typeface="Roboto Condensed"/>
                <a:ea typeface="Roboto Condensed"/>
              </a:rPr>
              <a:t>Five year parks &amp; Recreation Improvement Plan which includes the Joe Louis Greenway.  </a:t>
            </a:r>
          </a:p>
          <a:p>
            <a:pPr marL="456565" indent="-304165"/>
            <a:r>
              <a:rPr lang="en-US">
                <a:latin typeface="Montserrat Black"/>
              </a:rPr>
              <a:t>Vehicle Replacement Plan – Capital Project</a:t>
            </a:r>
          </a:p>
          <a:p>
            <a:pPr marL="609588" lvl="1" indent="0">
              <a:spcBef>
                <a:spcPts val="1200"/>
              </a:spcBef>
              <a:spcAft>
                <a:spcPts val="1200"/>
              </a:spcAft>
              <a:buNone/>
            </a:pPr>
            <a:r>
              <a:rPr lang="en-US">
                <a:latin typeface="Roboto Condensed"/>
                <a:ea typeface="Roboto Condensed"/>
              </a:rPr>
              <a:t>Maintain the vehicle replacement schedule, enforce preventative maintenance schedule and right size fleet with zero – low emissions options.</a:t>
            </a:r>
          </a:p>
        </p:txBody>
      </p:sp>
    </p:spTree>
    <p:extLst>
      <p:ext uri="{BB962C8B-B14F-4D97-AF65-F5344CB8AC3E}">
        <p14:creationId xmlns:p14="http://schemas.microsoft.com/office/powerpoint/2010/main" val="113272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General Services Department</a:t>
            </a:r>
            <a:br>
              <a:rPr lang="en-US"/>
            </a:br>
            <a:r>
              <a:rPr lang="en-US"/>
              <a:t>How We Measure Success</a:t>
            </a:r>
          </a:p>
        </p:txBody>
      </p:sp>
      <p:sp>
        <p:nvSpPr>
          <p:cNvPr id="4" name="Slide Number Placeholder 3"/>
          <p:cNvSpPr>
            <a:spLocks noGrp="1"/>
          </p:cNvSpPr>
          <p:nvPr>
            <p:ph type="sldNum" idx="4"/>
          </p:nvPr>
        </p:nvSpPr>
        <p:spPr/>
        <p:txBody>
          <a:bodyPr/>
          <a:lstStyle/>
          <a:p>
            <a:fld id="{00000000-1234-1234-1234-123412341234}" type="slidenum">
              <a:rPr lang="en" smtClean="0"/>
              <a:pPr/>
              <a:t>15</a:t>
            </a:fld>
            <a:endParaRPr lang="en"/>
          </a:p>
        </p:txBody>
      </p:sp>
      <p:graphicFrame>
        <p:nvGraphicFramePr>
          <p:cNvPr id="3" name="Table 2">
            <a:extLst>
              <a:ext uri="{FF2B5EF4-FFF2-40B4-BE49-F238E27FC236}">
                <a16:creationId xmlns:a16="http://schemas.microsoft.com/office/drawing/2014/main" id="{C7DF2E6E-325C-AE3A-C46E-D4991F67615B}"/>
              </a:ext>
            </a:extLst>
          </p:cNvPr>
          <p:cNvGraphicFramePr>
            <a:graphicFrameLocks noGrp="1"/>
          </p:cNvGraphicFramePr>
          <p:nvPr>
            <p:extLst>
              <p:ext uri="{D42A27DB-BD31-4B8C-83A1-F6EECF244321}">
                <p14:modId xmlns:p14="http://schemas.microsoft.com/office/powerpoint/2010/main" val="2026454445"/>
              </p:ext>
            </p:extLst>
          </p:nvPr>
        </p:nvGraphicFramePr>
        <p:xfrm>
          <a:off x="311700" y="1940990"/>
          <a:ext cx="8520600" cy="2165184"/>
        </p:xfrm>
        <a:graphic>
          <a:graphicData uri="http://schemas.openxmlformats.org/drawingml/2006/table">
            <a:tbl>
              <a:tblPr firstRow="1" firstCol="1" bandRow="1">
                <a:tableStyleId>{69CF1AB2-1976-4502-BF36-3FF5EA218861}</a:tableStyleId>
              </a:tblPr>
              <a:tblGrid>
                <a:gridCol w="3905193">
                  <a:extLst>
                    <a:ext uri="{9D8B030D-6E8A-4147-A177-3AD203B41FA5}">
                      <a16:colId xmlns:a16="http://schemas.microsoft.com/office/drawing/2014/main" val="1430117476"/>
                    </a:ext>
                  </a:extLst>
                </a:gridCol>
                <a:gridCol w="4615407">
                  <a:extLst>
                    <a:ext uri="{9D8B030D-6E8A-4147-A177-3AD203B41FA5}">
                      <a16:colId xmlns:a16="http://schemas.microsoft.com/office/drawing/2014/main" val="2286772236"/>
                    </a:ext>
                  </a:extLst>
                </a:gridCol>
              </a:tblGrid>
              <a:tr h="337879">
                <a:tc>
                  <a:txBody>
                    <a:bodyPr/>
                    <a:lstStyle/>
                    <a:p>
                      <a:pPr marL="0" marR="0" algn="ctr">
                        <a:spcBef>
                          <a:spcPts val="0"/>
                        </a:spcBef>
                        <a:spcAft>
                          <a:spcPts val="0"/>
                        </a:spcAft>
                      </a:pPr>
                      <a:r>
                        <a:rPr lang="en-US" sz="1600">
                          <a:solidFill>
                            <a:srgbClr val="154C4D"/>
                          </a:solidFill>
                          <a:effectLst/>
                          <a:latin typeface="Montserrat Black"/>
                        </a:rPr>
                        <a:t>Metrics</a:t>
                      </a:r>
                    </a:p>
                  </a:txBody>
                  <a:tcPr marL="68580" marR="68580" marT="9525" marB="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a:solidFill>
                            <a:srgbClr val="154C4D"/>
                          </a:solidFill>
                          <a:effectLst/>
                          <a:latin typeface="Montserrat Black"/>
                        </a:rPr>
                        <a:t>Data</a:t>
                      </a:r>
                    </a:p>
                  </a:txBody>
                  <a:tcPr marL="68580" marR="68580" marT="9525" marB="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837754"/>
                  </a:ext>
                </a:extLst>
              </a:tr>
              <a:tr h="365461">
                <a:tc>
                  <a:txBody>
                    <a:bodyPr/>
                    <a:lstStyle/>
                    <a:p>
                      <a:pPr marL="0" marR="0">
                        <a:spcBef>
                          <a:spcPts val="0"/>
                        </a:spcBef>
                        <a:spcAft>
                          <a:spcPts val="0"/>
                        </a:spcAft>
                      </a:pPr>
                      <a:r>
                        <a:rPr lang="en-US" sz="1200">
                          <a:solidFill>
                            <a:srgbClr val="FFFFFF"/>
                          </a:solidFill>
                          <a:effectLst/>
                        </a:rPr>
                        <a:t>Alleys Cleared </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2,529 alleys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0740742"/>
                  </a:ext>
                </a:extLst>
              </a:tr>
              <a:tr h="365461">
                <a:tc>
                  <a:txBody>
                    <a:bodyPr/>
                    <a:lstStyle/>
                    <a:p>
                      <a:pPr marL="0" marR="0">
                        <a:spcBef>
                          <a:spcPts val="0"/>
                        </a:spcBef>
                        <a:spcAft>
                          <a:spcPts val="0"/>
                        </a:spcAft>
                      </a:pPr>
                      <a:r>
                        <a:rPr lang="en-US" sz="1200">
                          <a:solidFill>
                            <a:srgbClr val="FFFFFF"/>
                          </a:solidFill>
                          <a:effectLst/>
                        </a:rPr>
                        <a:t>Murals Completed</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118 murals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459553"/>
                  </a:ext>
                </a:extLst>
              </a:tr>
              <a:tr h="365461">
                <a:tc>
                  <a:txBody>
                    <a:bodyPr/>
                    <a:lstStyle/>
                    <a:p>
                      <a:pPr marL="0" marR="0">
                        <a:spcBef>
                          <a:spcPts val="0"/>
                        </a:spcBef>
                        <a:spcAft>
                          <a:spcPts val="0"/>
                        </a:spcAft>
                      </a:pPr>
                      <a:r>
                        <a:rPr lang="en-US" sz="1200">
                          <a:solidFill>
                            <a:srgbClr val="FFFFFF"/>
                          </a:solidFill>
                          <a:effectLst/>
                        </a:rPr>
                        <a:t>Corridor Jobs Completed</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4,290 corridors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035474"/>
                  </a:ext>
                </a:extLst>
              </a:tr>
              <a:tr h="365461">
                <a:tc>
                  <a:txBody>
                    <a:bodyPr/>
                    <a:lstStyle/>
                    <a:p>
                      <a:pPr marL="0" marR="0">
                        <a:spcBef>
                          <a:spcPts val="0"/>
                        </a:spcBef>
                        <a:spcAft>
                          <a:spcPts val="0"/>
                        </a:spcAft>
                      </a:pPr>
                      <a:r>
                        <a:rPr lang="en-US" sz="1200">
                          <a:solidFill>
                            <a:srgbClr val="FFFFFF"/>
                          </a:solidFill>
                          <a:effectLst/>
                        </a:rPr>
                        <a:t>Monthly Dog Bites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46 dog bites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2920822"/>
                  </a:ext>
                </a:extLst>
              </a:tr>
              <a:tr h="365461">
                <a:tc>
                  <a:txBody>
                    <a:bodyPr/>
                    <a:lstStyle/>
                    <a:p>
                      <a:pPr marL="0" marR="0">
                        <a:spcBef>
                          <a:spcPts val="0"/>
                        </a:spcBef>
                        <a:spcAft>
                          <a:spcPts val="0"/>
                        </a:spcAft>
                      </a:pPr>
                      <a:r>
                        <a:rPr lang="en-US" sz="1200">
                          <a:solidFill>
                            <a:srgbClr val="FFFFFF"/>
                          </a:solidFill>
                          <a:effectLst/>
                        </a:rPr>
                        <a:t>Buildings Painted</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322 buildings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663070"/>
                  </a:ext>
                </a:extLst>
              </a:tr>
            </a:tbl>
          </a:graphicData>
        </a:graphic>
      </p:graphicFrame>
    </p:spTree>
    <p:extLst>
      <p:ext uri="{BB962C8B-B14F-4D97-AF65-F5344CB8AC3E}">
        <p14:creationId xmlns:p14="http://schemas.microsoft.com/office/powerpoint/2010/main" val="322813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General Services Department</a:t>
            </a:r>
            <a:br>
              <a:rPr lang="en-US"/>
            </a:br>
            <a:r>
              <a:rPr lang="en-US"/>
              <a:t>Contact Information</a:t>
            </a:r>
          </a:p>
        </p:txBody>
      </p:sp>
      <p:sp>
        <p:nvSpPr>
          <p:cNvPr id="4" name="Slide Number Placeholder 3"/>
          <p:cNvSpPr>
            <a:spLocks noGrp="1"/>
          </p:cNvSpPr>
          <p:nvPr>
            <p:ph type="sldNum" idx="4"/>
          </p:nvPr>
        </p:nvSpPr>
        <p:spPr/>
        <p:txBody>
          <a:bodyPr/>
          <a:lstStyle/>
          <a:p>
            <a:fld id="{00000000-1234-1234-1234-123412341234}" type="slidenum">
              <a:rPr lang="en" smtClean="0"/>
              <a:pPr/>
              <a:t>16</a:t>
            </a:fld>
            <a:endParaRPr lang="en"/>
          </a:p>
        </p:txBody>
      </p:sp>
      <p:sp>
        <p:nvSpPr>
          <p:cNvPr id="5" name="Rectangle 4"/>
          <p:cNvSpPr/>
          <p:nvPr/>
        </p:nvSpPr>
        <p:spPr>
          <a:xfrm>
            <a:off x="311699" y="1182548"/>
            <a:ext cx="5820160" cy="1754326"/>
          </a:xfrm>
          <a:prstGeom prst="rect">
            <a:avLst/>
          </a:prstGeom>
        </p:spPr>
        <p:txBody>
          <a:bodyPr wrap="square">
            <a:spAutoFit/>
          </a:bodyPr>
          <a:lstStyle/>
          <a:p>
            <a:pPr marL="285750" indent="-285750">
              <a:buFont typeface="Arial" panose="020B0604020202020204" pitchFamily="34" charset="0"/>
              <a:buChar char="•"/>
            </a:pPr>
            <a:r>
              <a:rPr lang="en-US" sz="1800" b="1">
                <a:latin typeface="Montserrat" panose="02000505000000020004" pitchFamily="2" charset="0"/>
              </a:rPr>
              <a:t>General Services Department</a:t>
            </a:r>
          </a:p>
          <a:p>
            <a:pPr lvl="4"/>
            <a:r>
              <a:rPr lang="en-US" sz="1800" b="1">
                <a:latin typeface="Montserrat" panose="02000505000000020004" pitchFamily="2" charset="0"/>
              </a:rPr>
              <a:t>	115 Erskine, Detroit, MI 48201</a:t>
            </a:r>
          </a:p>
          <a:p>
            <a:pPr lvl="4"/>
            <a:r>
              <a:rPr lang="en-US" sz="1800" b="1">
                <a:latin typeface="Montserrat" panose="02000505000000020004" pitchFamily="2" charset="0"/>
              </a:rPr>
              <a:t>	313-224-1100</a:t>
            </a:r>
          </a:p>
          <a:p>
            <a:r>
              <a:rPr lang="en-US" sz="1800" b="1">
                <a:latin typeface="Montserrat" panose="02000505000000020004" pitchFamily="2" charset="0"/>
              </a:rPr>
              <a:t>	</a:t>
            </a:r>
          </a:p>
          <a:p>
            <a:pPr marL="285750" indent="-285750">
              <a:buFont typeface="Arial" panose="020B0604020202020204" pitchFamily="34" charset="0"/>
              <a:buChar char="•"/>
            </a:pPr>
            <a:r>
              <a:rPr lang="en-US" sz="1800" b="1">
                <a:latin typeface="Montserrat" panose="02000505000000020004" pitchFamily="2" charset="0"/>
                <a:hlinkClick r:id="rId3"/>
              </a:rPr>
              <a:t>https://detroitmi.gov/departments/general-services-department</a:t>
            </a:r>
            <a:r>
              <a:rPr lang="en-US" sz="1800" b="1">
                <a:latin typeface="Montserrat" panose="02000505000000020004" pitchFamily="2" charset="0"/>
              </a:rPr>
              <a:t> </a:t>
            </a:r>
          </a:p>
        </p:txBody>
      </p:sp>
    </p:spTree>
    <p:extLst>
      <p:ext uri="{BB962C8B-B14F-4D97-AF65-F5344CB8AC3E}">
        <p14:creationId xmlns:p14="http://schemas.microsoft.com/office/powerpoint/2010/main" val="197540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545450"/>
            <a:ext cx="8520600" cy="2052600"/>
          </a:xfrm>
          <a:prstGeom prst="rect">
            <a:avLst/>
          </a:prstGeom>
        </p:spPr>
        <p:txBody>
          <a:bodyPr spcFirstLastPara="1" wrap="square" lIns="91425" tIns="91425" rIns="91425" bIns="91425" anchor="b" anchorCtr="0">
            <a:noAutofit/>
          </a:bodyPr>
          <a:lstStyle/>
          <a:p>
            <a:r>
              <a:rPr lang="en"/>
              <a:t>Department of Public Works (DPW)</a:t>
            </a:r>
            <a:endParaRPr/>
          </a:p>
        </p:txBody>
      </p:sp>
      <p:pic>
        <p:nvPicPr>
          <p:cNvPr id="78" name="Google Shape;78;p14"/>
          <p:cNvPicPr preferRelativeResize="0"/>
          <p:nvPr/>
        </p:nvPicPr>
        <p:blipFill>
          <a:blip r:embed="rId3">
            <a:alphaModFix/>
          </a:blip>
          <a:stretch>
            <a:fillRect/>
          </a:stretch>
        </p:blipFill>
        <p:spPr>
          <a:xfrm>
            <a:off x="3973190" y="784752"/>
            <a:ext cx="1197625" cy="1370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Mission</a:t>
            </a:r>
          </a:p>
        </p:txBody>
      </p:sp>
      <p:sp>
        <p:nvSpPr>
          <p:cNvPr id="4" name="Slide Number Placeholder 3"/>
          <p:cNvSpPr>
            <a:spLocks noGrp="1"/>
          </p:cNvSpPr>
          <p:nvPr>
            <p:ph type="sldNum" idx="4"/>
          </p:nvPr>
        </p:nvSpPr>
        <p:spPr/>
        <p:txBody>
          <a:bodyPr/>
          <a:lstStyle/>
          <a:p>
            <a:fld id="{00000000-1234-1234-1234-123412341234}" type="slidenum">
              <a:rPr lang="en" smtClean="0"/>
              <a:pPr/>
              <a:t>18</a:t>
            </a:fld>
            <a:endParaRPr lang="en"/>
          </a:p>
        </p:txBody>
      </p:sp>
      <p:sp>
        <p:nvSpPr>
          <p:cNvPr id="8" name="Rectangle 7">
            <a:extLst>
              <a:ext uri="{FF2B5EF4-FFF2-40B4-BE49-F238E27FC236}">
                <a16:creationId xmlns:a16="http://schemas.microsoft.com/office/drawing/2014/main" id="{118ED34E-2A72-19D0-2B9A-215590DE44BF}"/>
              </a:ext>
            </a:extLst>
          </p:cNvPr>
          <p:cNvSpPr/>
          <p:nvPr/>
        </p:nvSpPr>
        <p:spPr>
          <a:xfrm>
            <a:off x="2645050" y="1477245"/>
            <a:ext cx="3853900" cy="461665"/>
          </a:xfrm>
          <a:prstGeom prst="rect">
            <a:avLst/>
          </a:prstGeom>
        </p:spPr>
        <p:txBody>
          <a:bodyPr wrap="square">
            <a:spAutoFit/>
          </a:bodyPr>
          <a:lstStyle/>
          <a:p>
            <a:pPr algn="ctr"/>
            <a:r>
              <a:rPr lang="en-US" sz="2400" b="1">
                <a:solidFill>
                  <a:schemeClr val="accent1"/>
                </a:solidFill>
                <a:latin typeface="Montserrat" panose="02000505000000020004" pitchFamily="2" charset="0"/>
              </a:rPr>
              <a:t>Mission of DPW</a:t>
            </a:r>
          </a:p>
        </p:txBody>
      </p:sp>
      <p:sp>
        <p:nvSpPr>
          <p:cNvPr id="9" name="Rectangle 8">
            <a:extLst>
              <a:ext uri="{FF2B5EF4-FFF2-40B4-BE49-F238E27FC236}">
                <a16:creationId xmlns:a16="http://schemas.microsoft.com/office/drawing/2014/main" id="{64467AA8-AEB1-6A60-79F8-444DDC633B2C}"/>
              </a:ext>
            </a:extLst>
          </p:cNvPr>
          <p:cNvSpPr/>
          <p:nvPr/>
        </p:nvSpPr>
        <p:spPr>
          <a:xfrm>
            <a:off x="921124" y="2143348"/>
            <a:ext cx="7520443" cy="2308324"/>
          </a:xfrm>
          <a:prstGeom prst="rect">
            <a:avLst/>
          </a:prstGeom>
        </p:spPr>
        <p:txBody>
          <a:bodyPr wrap="square">
            <a:spAutoFit/>
          </a:bodyPr>
          <a:lstStyle/>
          <a:p>
            <a:pPr algn="just"/>
            <a:r>
              <a:rPr lang="en-US" sz="1600" b="1">
                <a:latin typeface="Montserrat" panose="00000300000000000000" pitchFamily="2" charset="0"/>
              </a:rPr>
              <a:t>MISSION is to provide excellence in the delivery of essential environmental and infrastructure services, thereby ensuring a safe and clean environment for our residents and visitors in a cost-effective manner.  </a:t>
            </a:r>
          </a:p>
          <a:p>
            <a:endParaRPr lang="en-US" sz="1600" b="1">
              <a:latin typeface="Montserrat" panose="00000300000000000000" pitchFamily="2" charset="0"/>
            </a:endParaRPr>
          </a:p>
          <a:p>
            <a:pPr algn="just"/>
            <a:r>
              <a:rPr lang="en-US" sz="1600" b="1">
                <a:latin typeface="Montserrat" panose="00000300000000000000" pitchFamily="2" charset="0"/>
              </a:rPr>
              <a:t>DPW’s core deliverables will include enhanced trash collection, road paving, snow removal, maintenance of traffic signs and signals, as well as constructing streets in a manner that provides for safe travel for all users of the public right of way.  </a:t>
            </a:r>
          </a:p>
        </p:txBody>
      </p:sp>
    </p:spTree>
    <p:extLst>
      <p:ext uri="{BB962C8B-B14F-4D97-AF65-F5344CB8AC3E}">
        <p14:creationId xmlns:p14="http://schemas.microsoft.com/office/powerpoint/2010/main" val="28308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Services &amp; Activities (part 1)</a:t>
            </a:r>
          </a:p>
        </p:txBody>
      </p:sp>
      <p:sp>
        <p:nvSpPr>
          <p:cNvPr id="4" name="Slide Number Placeholder 3"/>
          <p:cNvSpPr>
            <a:spLocks noGrp="1"/>
          </p:cNvSpPr>
          <p:nvPr>
            <p:ph type="sldNum" idx="4"/>
          </p:nvPr>
        </p:nvSpPr>
        <p:spPr/>
        <p:txBody>
          <a:bodyPr/>
          <a:lstStyle/>
          <a:p>
            <a:fld id="{00000000-1234-1234-1234-123412341234}" type="slidenum">
              <a:rPr lang="en" smtClean="0"/>
              <a:pPr/>
              <a:t>19</a:t>
            </a:fld>
            <a:endParaRPr lang="en"/>
          </a:p>
        </p:txBody>
      </p:sp>
      <p:graphicFrame>
        <p:nvGraphicFramePr>
          <p:cNvPr id="5" name="Table 4">
            <a:extLst>
              <a:ext uri="{FF2B5EF4-FFF2-40B4-BE49-F238E27FC236}">
                <a16:creationId xmlns:a16="http://schemas.microsoft.com/office/drawing/2014/main" id="{B4B115EC-028D-BB87-431A-DC0EF49465E5}"/>
              </a:ext>
            </a:extLst>
          </p:cNvPr>
          <p:cNvGraphicFramePr>
            <a:graphicFrameLocks noGrp="1"/>
          </p:cNvGraphicFramePr>
          <p:nvPr>
            <p:extLst>
              <p:ext uri="{D42A27DB-BD31-4B8C-83A1-F6EECF244321}">
                <p14:modId xmlns:p14="http://schemas.microsoft.com/office/powerpoint/2010/main" val="1024946474"/>
              </p:ext>
            </p:extLst>
          </p:nvPr>
        </p:nvGraphicFramePr>
        <p:xfrm>
          <a:off x="122841" y="1092668"/>
          <a:ext cx="8898318" cy="3763368"/>
        </p:xfrm>
        <a:graphic>
          <a:graphicData uri="http://schemas.openxmlformats.org/drawingml/2006/table">
            <a:tbl>
              <a:tblPr firstRow="1" firstCol="1">
                <a:tableStyleId>{5C22544A-7EE6-4342-B048-85BDC9FD1C3A}</a:tableStyleId>
              </a:tblPr>
              <a:tblGrid>
                <a:gridCol w="2273517">
                  <a:extLst>
                    <a:ext uri="{9D8B030D-6E8A-4147-A177-3AD203B41FA5}">
                      <a16:colId xmlns:a16="http://schemas.microsoft.com/office/drawing/2014/main" val="2606099206"/>
                    </a:ext>
                  </a:extLst>
                </a:gridCol>
                <a:gridCol w="6624801">
                  <a:extLst>
                    <a:ext uri="{9D8B030D-6E8A-4147-A177-3AD203B41FA5}">
                      <a16:colId xmlns:a16="http://schemas.microsoft.com/office/drawing/2014/main" val="4137834487"/>
                    </a:ext>
                  </a:extLst>
                </a:gridCol>
              </a:tblGrid>
              <a:tr h="249996">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Activities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28200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rPr>
                        <a:t>Admin / Overhead</a:t>
                      </a:r>
                      <a:endParaRPr lang="en-US" sz="105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Oversee all department operations</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28200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rPr>
                        <a:t>Accessibility</a:t>
                      </a:r>
                      <a:endParaRPr lang="en-US" sz="105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Will construct ADA compliant ramps as part of road paving projects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r h="28200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rPr>
                        <a:t>Bulk waste collection</a:t>
                      </a:r>
                      <a:endParaRPr lang="en-US" sz="105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Frequency of bulk collection increases to weekly</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418371013"/>
                  </a:ext>
                </a:extLst>
              </a:tr>
              <a:tr h="28200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rPr>
                        <a:t>Complete Streets right of way design</a:t>
                      </a:r>
                      <a:endParaRPr lang="en-US" sz="105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New streetscape on Dexter Avenue will be constructed in 2024; all roads are designed in manner that is safe for pedestrians and vehicles; 57,000 ADA compliant handicap ramps have been installed at citywide.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1944063"/>
                  </a:ext>
                </a:extLst>
              </a:tr>
              <a:tr h="28200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rPr>
                        <a:t>Construction &amp; right of way permits</a:t>
                      </a:r>
                      <a:endParaRPr lang="en-US" sz="105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Our City Engineering Division issues 1400 permits annually for companies and utilities to access and perform work in the public right of way</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948718441"/>
                  </a:ext>
                </a:extLst>
              </a:tr>
              <a:tr h="28200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rPr>
                        <a:t>Dead animal removal</a:t>
                      </a:r>
                      <a:endParaRPr lang="en-US" sz="105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DPW removes dead animals, upon notification, from public roads and the front of private properties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446002"/>
                  </a:ext>
                </a:extLst>
              </a:tr>
              <a:tr h="28200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rPr>
                        <a:t>Illegal dumping &amp; disposal</a:t>
                      </a:r>
                      <a:endParaRPr lang="en-US" sz="105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DPW crews remove over 30,000 tons of illegally dumped and set out debris annually</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690224380"/>
                  </a:ext>
                </a:extLst>
              </a:tr>
              <a:tr h="282009">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Maps &amp; records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Our City Engineering Division maintains all maps and records for all assets in the public right of way, including roads, bridges, etc.</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2260970036"/>
                  </a:ext>
                </a:extLst>
              </a:tr>
              <a:tr h="282009">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Paid pickup requests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Upon request, DPW will conveniently remove bulky items from the properties at a nominal cost</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3133808586"/>
                  </a:ext>
                </a:extLst>
              </a:tr>
              <a:tr h="282009">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Paving roads &amp; streets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DPW will repave 60+ miles of major and local roads with this budget</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3424298428"/>
                  </a:ext>
                </a:extLst>
              </a:tr>
              <a:tr h="282009">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Pothole repair</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Streets Division will repair potholes within 3 days of being notified of existence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3229396489"/>
                  </a:ext>
                </a:extLst>
              </a:tr>
              <a:tr h="282009">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Recycling collection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Recycling collections will be increased to weekly for all households that have opted into our curbside recycling program</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1850035162"/>
                  </a:ext>
                </a:extLst>
              </a:tr>
            </a:tbl>
          </a:graphicData>
        </a:graphic>
      </p:graphicFrame>
    </p:spTree>
    <p:extLst>
      <p:ext uri="{BB962C8B-B14F-4D97-AF65-F5344CB8AC3E}">
        <p14:creationId xmlns:p14="http://schemas.microsoft.com/office/powerpoint/2010/main" val="304424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70B9-8EE8-47B8-A538-96F8DAC81C1F}"/>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B15A3D3A-C08B-4BB6-BE46-92836F7056FE}"/>
              </a:ext>
            </a:extLst>
          </p:cNvPr>
          <p:cNvSpPr>
            <a:spLocks noGrp="1"/>
          </p:cNvSpPr>
          <p:nvPr>
            <p:ph type="body" idx="1"/>
          </p:nvPr>
        </p:nvSpPr>
        <p:spPr/>
        <p:txBody>
          <a:bodyPr/>
          <a:lstStyle/>
          <a:p>
            <a:pPr>
              <a:buFont typeface="+mj-lt"/>
              <a:buAutoNum type="arabicPeriod"/>
            </a:pPr>
            <a:r>
              <a:rPr lang="en-US" sz="1400" b="1">
                <a:latin typeface="Montserrat" panose="00000300000000000000" pitchFamily="2" charset="0"/>
              </a:rPr>
              <a:t>Welcome and Introductions</a:t>
            </a:r>
          </a:p>
          <a:p>
            <a:pPr>
              <a:buFont typeface="+mj-lt"/>
              <a:buAutoNum type="arabicPeriod"/>
            </a:pPr>
            <a:r>
              <a:rPr lang="en-US" sz="1400" b="1">
                <a:latin typeface="Montserrat" panose="00000300000000000000" pitchFamily="2" charset="0"/>
              </a:rPr>
              <a:t>City of Detroit Office of Budget</a:t>
            </a:r>
          </a:p>
          <a:p>
            <a:pPr>
              <a:buFont typeface="+mj-lt"/>
              <a:buAutoNum type="arabicPeriod"/>
            </a:pPr>
            <a:r>
              <a:rPr lang="en-US" sz="1400" b="1">
                <a:latin typeface="Montserrat" panose="00000300000000000000" pitchFamily="2" charset="0"/>
              </a:rPr>
              <a:t>Department Presentations</a:t>
            </a:r>
          </a:p>
          <a:p>
            <a:pPr lvl="1">
              <a:spcBef>
                <a:spcPts val="0"/>
              </a:spcBef>
            </a:pPr>
            <a:r>
              <a:rPr lang="en-US" sz="1400" b="1">
                <a:latin typeface="Montserrat" panose="00000300000000000000" pitchFamily="2" charset="0"/>
              </a:rPr>
              <a:t>General Services Department</a:t>
            </a:r>
          </a:p>
          <a:p>
            <a:pPr lvl="1">
              <a:spcBef>
                <a:spcPts val="0"/>
              </a:spcBef>
            </a:pPr>
            <a:r>
              <a:rPr lang="en-US" sz="1400" b="1">
                <a:latin typeface="Montserrat" panose="00000300000000000000" pitchFamily="2" charset="0"/>
              </a:rPr>
              <a:t>Department of Public Works</a:t>
            </a:r>
          </a:p>
          <a:p>
            <a:pPr lvl="1">
              <a:spcBef>
                <a:spcPts val="0"/>
              </a:spcBef>
            </a:pPr>
            <a:r>
              <a:rPr lang="en-US" sz="1400" b="1">
                <a:latin typeface="Montserrat" panose="00000300000000000000" pitchFamily="2" charset="0"/>
              </a:rPr>
              <a:t>Water and Sewerage Department</a:t>
            </a:r>
          </a:p>
          <a:p>
            <a:pPr>
              <a:buFont typeface="+mj-lt"/>
              <a:buAutoNum type="arabicPeriod"/>
            </a:pPr>
            <a:r>
              <a:rPr lang="en-US" sz="1400" b="1">
                <a:latin typeface="Montserrat" panose="00000300000000000000" pitchFamily="2" charset="0"/>
              </a:rPr>
              <a:t>Public Comment</a:t>
            </a:r>
          </a:p>
        </p:txBody>
      </p:sp>
      <p:sp>
        <p:nvSpPr>
          <p:cNvPr id="4" name="Slide Number Placeholder 3">
            <a:extLst>
              <a:ext uri="{FF2B5EF4-FFF2-40B4-BE49-F238E27FC236}">
                <a16:creationId xmlns:a16="http://schemas.microsoft.com/office/drawing/2014/main" id="{9E14E03F-CC0B-476C-A462-C5203181D0DA}"/>
              </a:ext>
            </a:extLst>
          </p:cNvPr>
          <p:cNvSpPr>
            <a:spLocks noGrp="1"/>
          </p:cNvSpPr>
          <p:nvPr>
            <p:ph type="sldNum" idx="4"/>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422855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Services &amp; Activities (part 2)</a:t>
            </a:r>
          </a:p>
        </p:txBody>
      </p:sp>
      <p:sp>
        <p:nvSpPr>
          <p:cNvPr id="4" name="Slide Number Placeholder 3"/>
          <p:cNvSpPr>
            <a:spLocks noGrp="1"/>
          </p:cNvSpPr>
          <p:nvPr>
            <p:ph type="sldNum" idx="4"/>
          </p:nvPr>
        </p:nvSpPr>
        <p:spPr/>
        <p:txBody>
          <a:bodyPr/>
          <a:lstStyle/>
          <a:p>
            <a:fld id="{00000000-1234-1234-1234-123412341234}" type="slidenum">
              <a:rPr lang="en" smtClean="0"/>
              <a:pPr/>
              <a:t>20</a:t>
            </a:fld>
            <a:endParaRPr lang="en"/>
          </a:p>
        </p:txBody>
      </p:sp>
      <p:graphicFrame>
        <p:nvGraphicFramePr>
          <p:cNvPr id="5" name="Table 4">
            <a:extLst>
              <a:ext uri="{FF2B5EF4-FFF2-40B4-BE49-F238E27FC236}">
                <a16:creationId xmlns:a16="http://schemas.microsoft.com/office/drawing/2014/main" id="{B4B115EC-028D-BB87-431A-DC0EF49465E5}"/>
              </a:ext>
            </a:extLst>
          </p:cNvPr>
          <p:cNvGraphicFramePr>
            <a:graphicFrameLocks noGrp="1"/>
          </p:cNvGraphicFramePr>
          <p:nvPr/>
        </p:nvGraphicFramePr>
        <p:xfrm>
          <a:off x="311700" y="1145219"/>
          <a:ext cx="8520600" cy="3292310"/>
        </p:xfrm>
        <a:graphic>
          <a:graphicData uri="http://schemas.openxmlformats.org/drawingml/2006/table">
            <a:tbl>
              <a:tblPr firstRow="1" firstCol="1">
                <a:tableStyleId>{5C22544A-7EE6-4342-B048-85BDC9FD1C3A}</a:tableStyleId>
              </a:tblPr>
              <a:tblGrid>
                <a:gridCol w="3265218">
                  <a:extLst>
                    <a:ext uri="{9D8B030D-6E8A-4147-A177-3AD203B41FA5}">
                      <a16:colId xmlns:a16="http://schemas.microsoft.com/office/drawing/2014/main" val="2606099206"/>
                    </a:ext>
                  </a:extLst>
                </a:gridCol>
                <a:gridCol w="5255382">
                  <a:extLst>
                    <a:ext uri="{9D8B030D-6E8A-4147-A177-3AD203B41FA5}">
                      <a16:colId xmlns:a16="http://schemas.microsoft.com/office/drawing/2014/main" val="4137834487"/>
                    </a:ext>
                  </a:extLst>
                </a:gridCol>
              </a:tblGrid>
              <a:tr h="265601">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Activities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475262">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Right of way design review &amp; construction inspection</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600"/>
                        </a:spcBef>
                        <a:spcAft>
                          <a:spcPts val="60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City Engineering Division performed 766 right of way plan design reviews and performs over 1000 right of way inspections annually</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425267">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Sidewalks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600"/>
                        </a:spcBef>
                        <a:spcAft>
                          <a:spcPts val="60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Current budget provides for replacing 70,000 flags of sidewalk citywide; city, at minimum, is responsible for sidewalk damaged by a city tree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067812"/>
                  </a:ext>
                </a:extLst>
              </a:tr>
              <a:tr h="476187">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Sign shop</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600"/>
                        </a:spcBef>
                        <a:spcAft>
                          <a:spcPts val="60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Our street funded Sign Shop fabricates and installs all of the traffic and parking signs throughout the city, including stop sign, no parking signs, etc.</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558261985"/>
                  </a:ext>
                </a:extLst>
              </a:tr>
              <a:tr h="679412">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Solid waste &amp; refuse collection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600"/>
                        </a:spcBef>
                        <a:spcAft>
                          <a:spcPts val="60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Our Solid Waste Division manages all solid waste services, including the curbside collection of weekly trash, bulk, yard waste, and recycling.  In addition, city crews clean illegally dumped and setout debris citywide.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r h="56435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Snow &amp; ice removal</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600"/>
                        </a:spcBef>
                        <a:spcAft>
                          <a:spcPts val="60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Major roads are salted and plowed as needed after all snow and ice events; residential streets are plowed by contractors when we receive a snowstorm of 6 inches or more.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418371013"/>
                  </a:ext>
                </a:extLst>
              </a:tr>
              <a:tr h="406222">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Speed hump program</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600"/>
                        </a:spcBef>
                        <a:spcAft>
                          <a:spcPts val="60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At the request of residents, over 10,000 speed humps have been installed to dramatically reduce speeding on residential streets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1944063"/>
                  </a:ext>
                </a:extLst>
              </a:tr>
            </a:tbl>
          </a:graphicData>
        </a:graphic>
      </p:graphicFrame>
    </p:spTree>
    <p:extLst>
      <p:ext uri="{BB962C8B-B14F-4D97-AF65-F5344CB8AC3E}">
        <p14:creationId xmlns:p14="http://schemas.microsoft.com/office/powerpoint/2010/main" val="270877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Services &amp; Activities (part 3)</a:t>
            </a:r>
          </a:p>
        </p:txBody>
      </p:sp>
      <p:sp>
        <p:nvSpPr>
          <p:cNvPr id="4" name="Slide Number Placeholder 3"/>
          <p:cNvSpPr>
            <a:spLocks noGrp="1"/>
          </p:cNvSpPr>
          <p:nvPr>
            <p:ph type="sldNum" idx="4"/>
          </p:nvPr>
        </p:nvSpPr>
        <p:spPr/>
        <p:txBody>
          <a:bodyPr/>
          <a:lstStyle/>
          <a:p>
            <a:fld id="{00000000-1234-1234-1234-123412341234}" type="slidenum">
              <a:rPr lang="en" smtClean="0"/>
              <a:pPr/>
              <a:t>21</a:t>
            </a:fld>
            <a:endParaRPr lang="en"/>
          </a:p>
        </p:txBody>
      </p:sp>
      <p:graphicFrame>
        <p:nvGraphicFramePr>
          <p:cNvPr id="5" name="Table 4">
            <a:extLst>
              <a:ext uri="{FF2B5EF4-FFF2-40B4-BE49-F238E27FC236}">
                <a16:creationId xmlns:a16="http://schemas.microsoft.com/office/drawing/2014/main" id="{B4B115EC-028D-BB87-431A-DC0EF49465E5}"/>
              </a:ext>
            </a:extLst>
          </p:cNvPr>
          <p:cNvGraphicFramePr>
            <a:graphicFrameLocks noGrp="1"/>
          </p:cNvGraphicFramePr>
          <p:nvPr/>
        </p:nvGraphicFramePr>
        <p:xfrm>
          <a:off x="311700" y="1145218"/>
          <a:ext cx="8520600" cy="3567976"/>
        </p:xfrm>
        <a:graphic>
          <a:graphicData uri="http://schemas.openxmlformats.org/drawingml/2006/table">
            <a:tbl>
              <a:tblPr firstRow="1" firstCol="1">
                <a:tableStyleId>{5C22544A-7EE6-4342-B048-85BDC9FD1C3A}</a:tableStyleId>
              </a:tblPr>
              <a:tblGrid>
                <a:gridCol w="3265218">
                  <a:extLst>
                    <a:ext uri="{9D8B030D-6E8A-4147-A177-3AD203B41FA5}">
                      <a16:colId xmlns:a16="http://schemas.microsoft.com/office/drawing/2014/main" val="2606099206"/>
                    </a:ext>
                  </a:extLst>
                </a:gridCol>
                <a:gridCol w="5255382">
                  <a:extLst>
                    <a:ext uri="{9D8B030D-6E8A-4147-A177-3AD203B41FA5}">
                      <a16:colId xmlns:a16="http://schemas.microsoft.com/office/drawing/2014/main" val="4137834487"/>
                    </a:ext>
                  </a:extLst>
                </a:gridCol>
              </a:tblGrid>
              <a:tr h="277159">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Activities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543629">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Street sweeping</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Residential streets are swept twice per year; major roads are swept at least once per month</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948718441"/>
                  </a:ext>
                </a:extLst>
              </a:tr>
              <a:tr h="538246">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Traffic control devices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DPW manages and maintains nearly 800 city jurisdiction traffic signals, several of which have cameras and technology that allow for remote monitoring and control</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446002"/>
                  </a:ext>
                </a:extLst>
              </a:tr>
              <a:tr h="488246">
                <a:tc>
                  <a:txBody>
                    <a:bodyPr/>
                    <a:lstStyle/>
                    <a:p>
                      <a:pPr marL="0" marR="0" algn="ctr" rtl="0">
                        <a:lnSpc>
                          <a:spcPct val="100000"/>
                        </a:lnSpc>
                        <a:spcBef>
                          <a:spcPts val="0"/>
                        </a:spcBef>
                        <a:spcAft>
                          <a:spcPts val="0"/>
                        </a:spcAft>
                        <a:buClr>
                          <a:srgbClr val="000000"/>
                        </a:buClr>
                        <a:buFont typeface="Arial"/>
                      </a:pPr>
                      <a:r>
                        <a:rPr lang="en-US" sz="1050" b="1" i="0" u="none" strike="noStrike" cap="none">
                          <a:solidFill>
                            <a:schemeClr val="tx1"/>
                          </a:solidFill>
                          <a:effectLst/>
                          <a:latin typeface="Roboto"/>
                          <a:ea typeface="Roboto"/>
                          <a:cs typeface="Roboto"/>
                          <a:sym typeface="Arial"/>
                        </a:rPr>
                        <a:t>Traffic management center</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Our TMC is our nerve center, where traffic can be monitored in real time, and adjustments can be made based on real time conditions.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690224380"/>
                  </a:ext>
                </a:extLst>
              </a:tr>
              <a:tr h="486481">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Viaduct public area maintenance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DPW removes debris and shrubbery from the city’s 126 viaducts at least twice per year</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2260970036"/>
                  </a:ext>
                </a:extLst>
              </a:tr>
              <a:tr h="719403">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Waste disposal (GDRRA)</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The Greater Detroit Resource Recovery Authority (GDRRA) manages the disposal and processing of all solid waste in the city, including trash, bulky waste, compostables, and recyclable materials.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3133808586"/>
                  </a:ext>
                </a:extLst>
              </a:tr>
              <a:tr h="514812">
                <a:tc>
                  <a:txBody>
                    <a:bodyPr/>
                    <a:lstStyle/>
                    <a:p>
                      <a:pPr marL="0" lvl="0" algn="ctr">
                        <a:lnSpc>
                          <a:spcPct val="100000"/>
                        </a:lnSpc>
                        <a:spcBef>
                          <a:spcPts val="0"/>
                        </a:spcBef>
                        <a:spcAft>
                          <a:spcPts val="0"/>
                        </a:spcAft>
                        <a:buNone/>
                      </a:pPr>
                      <a:r>
                        <a:rPr lang="en-US" sz="1050" b="1" i="0" u="none" strike="noStrike" cap="none">
                          <a:solidFill>
                            <a:schemeClr val="tx1"/>
                          </a:solidFill>
                          <a:effectLst/>
                          <a:latin typeface="Roboto"/>
                          <a:ea typeface="Roboto"/>
                          <a:cs typeface="Roboto"/>
                          <a:sym typeface="Arial"/>
                        </a:rPr>
                        <a:t>Yard waste collection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a:spcBef>
                          <a:spcPts val="0"/>
                        </a:spcBef>
                        <a:spcAft>
                          <a:spcPts val="0"/>
                        </a:spcAft>
                        <a:buNone/>
                      </a:pPr>
                      <a:r>
                        <a:rPr lang="en-US" sz="1000">
                          <a:solidFill>
                            <a:schemeClr val="bg1"/>
                          </a:solidFill>
                          <a:effectLst/>
                          <a:latin typeface="Roboto"/>
                          <a:ea typeface="Roboto"/>
                          <a:cs typeface="Roboto"/>
                        </a:rPr>
                        <a:t>Yard waste will be collected weekly from the front of household from the beginning of April through the end of December.</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3424298428"/>
                  </a:ext>
                </a:extLst>
              </a:tr>
            </a:tbl>
          </a:graphicData>
        </a:graphic>
      </p:graphicFrame>
    </p:spTree>
    <p:extLst>
      <p:ext uri="{BB962C8B-B14F-4D97-AF65-F5344CB8AC3E}">
        <p14:creationId xmlns:p14="http://schemas.microsoft.com/office/powerpoint/2010/main" val="97545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Budget by Service (part 1)</a:t>
            </a:r>
          </a:p>
        </p:txBody>
      </p:sp>
      <p:sp>
        <p:nvSpPr>
          <p:cNvPr id="4" name="Slide Number Placeholder 3"/>
          <p:cNvSpPr>
            <a:spLocks noGrp="1"/>
          </p:cNvSpPr>
          <p:nvPr>
            <p:ph type="sldNum" idx="4"/>
          </p:nvPr>
        </p:nvSpPr>
        <p:spPr/>
        <p:txBody>
          <a:bodyPr/>
          <a:lstStyle/>
          <a:p>
            <a:fld id="{00000000-1234-1234-1234-123412341234}" type="slidenum">
              <a:rPr lang="en" smtClean="0"/>
              <a:pPr/>
              <a:t>22</a:t>
            </a:fld>
            <a:endParaRPr lang="en"/>
          </a:p>
        </p:txBody>
      </p:sp>
      <p:graphicFrame>
        <p:nvGraphicFramePr>
          <p:cNvPr id="3" name="Table 2">
            <a:extLst>
              <a:ext uri="{FF2B5EF4-FFF2-40B4-BE49-F238E27FC236}">
                <a16:creationId xmlns:a16="http://schemas.microsoft.com/office/drawing/2014/main" id="{8B2F15D9-A15F-D9FE-32DB-47D27A26A1A8}"/>
              </a:ext>
            </a:extLst>
          </p:cNvPr>
          <p:cNvGraphicFramePr>
            <a:graphicFrameLocks noGrp="1"/>
          </p:cNvGraphicFramePr>
          <p:nvPr>
            <p:extLst>
              <p:ext uri="{D42A27DB-BD31-4B8C-83A1-F6EECF244321}">
                <p14:modId xmlns:p14="http://schemas.microsoft.com/office/powerpoint/2010/main" val="4043830727"/>
              </p:ext>
            </p:extLst>
          </p:nvPr>
        </p:nvGraphicFramePr>
        <p:xfrm>
          <a:off x="590365" y="1017725"/>
          <a:ext cx="7963270" cy="3805609"/>
        </p:xfrm>
        <a:graphic>
          <a:graphicData uri="http://schemas.openxmlformats.org/drawingml/2006/table">
            <a:tbl>
              <a:tblPr firstRow="1" firstCol="1">
                <a:tableStyleId>{5C22544A-7EE6-4342-B048-85BDC9FD1C3A}</a:tableStyleId>
              </a:tblPr>
              <a:tblGrid>
                <a:gridCol w="3420057">
                  <a:extLst>
                    <a:ext uri="{9D8B030D-6E8A-4147-A177-3AD203B41FA5}">
                      <a16:colId xmlns:a16="http://schemas.microsoft.com/office/drawing/2014/main" val="2606099206"/>
                    </a:ext>
                  </a:extLst>
                </a:gridCol>
                <a:gridCol w="2323481">
                  <a:extLst>
                    <a:ext uri="{9D8B030D-6E8A-4147-A177-3AD203B41FA5}">
                      <a16:colId xmlns:a16="http://schemas.microsoft.com/office/drawing/2014/main" val="4137834487"/>
                    </a:ext>
                  </a:extLst>
                </a:gridCol>
                <a:gridCol w="2219732">
                  <a:extLst>
                    <a:ext uri="{9D8B030D-6E8A-4147-A177-3AD203B41FA5}">
                      <a16:colId xmlns:a16="http://schemas.microsoft.com/office/drawing/2014/main" val="81411886"/>
                    </a:ext>
                  </a:extLst>
                </a:gridCol>
              </a:tblGrid>
              <a:tr h="294313">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 FTE</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29260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Admin / Overhead</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$9,765,543</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13.0</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29260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Accessibility</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$2,699,936</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9.0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2337177393"/>
                  </a:ext>
                </a:extLst>
              </a:tr>
              <a:tr h="29260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Bulk waste collection</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$4,514,087</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4.0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3479373633"/>
                  </a:ext>
                </a:extLst>
              </a:tr>
              <a:tr h="29260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Complete Streets right of way design</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$504,887</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4.0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189126618"/>
                  </a:ext>
                </a:extLst>
              </a:tr>
              <a:tr h="29260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Construction &amp; right of way permits</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$2,573,798</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30.25</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88225459"/>
                  </a:ext>
                </a:extLst>
              </a:tr>
              <a:tr h="29260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Dead animal removal</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$386,074</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r h="292608">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Illegal dumping &amp; disposal</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$4,254,461</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66.5</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418371013"/>
                  </a:ext>
                </a:extLst>
              </a:tr>
              <a:tr h="292608">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Maps &amp; records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$1,501,093</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9.0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1944063"/>
                  </a:ext>
                </a:extLst>
              </a:tr>
              <a:tr h="292608">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Paid pickup requests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$1,188,131</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13.0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948718441"/>
                  </a:ext>
                </a:extLst>
              </a:tr>
              <a:tr h="292608">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Paving roads &amp; streets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a:solidFill>
                            <a:schemeClr val="bg1"/>
                          </a:solidFill>
                          <a:effectLst/>
                          <a:latin typeface="Roboto"/>
                          <a:ea typeface="Roboto"/>
                          <a:cs typeface="Roboto"/>
                        </a:rPr>
                        <a:t>$43,931,417</a:t>
                      </a:r>
                      <a:endParaRPr lang="en-US"/>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50.0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446002"/>
                  </a:ext>
                </a:extLst>
              </a:tr>
              <a:tr h="292608">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Pothole repair</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$6,076,201</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27.0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690224380"/>
                  </a:ext>
                </a:extLst>
              </a:tr>
              <a:tr h="292608">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Recycling collection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solidFill>
                            <a:schemeClr val="bg1"/>
                          </a:solidFill>
                          <a:effectLst/>
                          <a:latin typeface="Roboto" panose="02000000000000000000" pitchFamily="2" charset="0"/>
                          <a:ea typeface="Roboto" panose="02000000000000000000" pitchFamily="2" charset="0"/>
                          <a:cs typeface="Roboto" panose="02000000000000000000" pitchFamily="2" charset="0"/>
                        </a:rPr>
                        <a:t>$5,413,401</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0">
                          <a:solidFill>
                            <a:schemeClr val="bg1"/>
                          </a:solidFill>
                          <a:effectLst/>
                          <a:latin typeface="Roboto" panose="02000000000000000000" pitchFamily="2" charset="0"/>
                          <a:ea typeface="Roboto" panose="02000000000000000000" pitchFamily="2" charset="0"/>
                          <a:cs typeface="Roboto" panose="02000000000000000000" pitchFamily="2" charset="0"/>
                        </a:rPr>
                        <a:t>9.5</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1274612"/>
                  </a:ext>
                </a:extLst>
              </a:tr>
            </a:tbl>
          </a:graphicData>
        </a:graphic>
      </p:graphicFrame>
    </p:spTree>
    <p:extLst>
      <p:ext uri="{BB962C8B-B14F-4D97-AF65-F5344CB8AC3E}">
        <p14:creationId xmlns:p14="http://schemas.microsoft.com/office/powerpoint/2010/main" val="124588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Budget by Service (part 2)</a:t>
            </a:r>
          </a:p>
        </p:txBody>
      </p:sp>
      <p:sp>
        <p:nvSpPr>
          <p:cNvPr id="4" name="Slide Number Placeholder 3"/>
          <p:cNvSpPr>
            <a:spLocks noGrp="1"/>
          </p:cNvSpPr>
          <p:nvPr>
            <p:ph type="sldNum" idx="4"/>
          </p:nvPr>
        </p:nvSpPr>
        <p:spPr/>
        <p:txBody>
          <a:bodyPr/>
          <a:lstStyle/>
          <a:p>
            <a:fld id="{00000000-1234-1234-1234-123412341234}" type="slidenum">
              <a:rPr lang="en" smtClean="0"/>
              <a:pPr/>
              <a:t>23</a:t>
            </a:fld>
            <a:endParaRPr lang="en"/>
          </a:p>
        </p:txBody>
      </p:sp>
      <p:graphicFrame>
        <p:nvGraphicFramePr>
          <p:cNvPr id="3" name="Table 2">
            <a:extLst>
              <a:ext uri="{FF2B5EF4-FFF2-40B4-BE49-F238E27FC236}">
                <a16:creationId xmlns:a16="http://schemas.microsoft.com/office/drawing/2014/main" id="{8B2F15D9-A15F-D9FE-32DB-47D27A26A1A8}"/>
              </a:ext>
            </a:extLst>
          </p:cNvPr>
          <p:cNvGraphicFramePr>
            <a:graphicFrameLocks noGrp="1"/>
          </p:cNvGraphicFramePr>
          <p:nvPr>
            <p:extLst>
              <p:ext uri="{D42A27DB-BD31-4B8C-83A1-F6EECF244321}">
                <p14:modId xmlns:p14="http://schemas.microsoft.com/office/powerpoint/2010/main" val="1777465905"/>
              </p:ext>
            </p:extLst>
          </p:nvPr>
        </p:nvGraphicFramePr>
        <p:xfrm>
          <a:off x="590365" y="1042738"/>
          <a:ext cx="7963270" cy="3903962"/>
        </p:xfrm>
        <a:graphic>
          <a:graphicData uri="http://schemas.openxmlformats.org/drawingml/2006/table">
            <a:tbl>
              <a:tblPr firstRow="1" firstCol="1">
                <a:tableStyleId>{5C22544A-7EE6-4342-B048-85BDC9FD1C3A}</a:tableStyleId>
              </a:tblPr>
              <a:tblGrid>
                <a:gridCol w="3420057">
                  <a:extLst>
                    <a:ext uri="{9D8B030D-6E8A-4147-A177-3AD203B41FA5}">
                      <a16:colId xmlns:a16="http://schemas.microsoft.com/office/drawing/2014/main" val="2606099206"/>
                    </a:ext>
                  </a:extLst>
                </a:gridCol>
                <a:gridCol w="2323481">
                  <a:extLst>
                    <a:ext uri="{9D8B030D-6E8A-4147-A177-3AD203B41FA5}">
                      <a16:colId xmlns:a16="http://schemas.microsoft.com/office/drawing/2014/main" val="4137834487"/>
                    </a:ext>
                  </a:extLst>
                </a:gridCol>
                <a:gridCol w="2219732">
                  <a:extLst>
                    <a:ext uri="{9D8B030D-6E8A-4147-A177-3AD203B41FA5}">
                      <a16:colId xmlns:a16="http://schemas.microsoft.com/office/drawing/2014/main" val="81411886"/>
                    </a:ext>
                  </a:extLst>
                </a:gridCol>
              </a:tblGrid>
              <a:tr h="346565">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 FTE</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Right of way design review &amp; construction inspection</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$8,296,884</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38.0</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Sidewalks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$2,960,686</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17.0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3237864035"/>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Sign shop</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$3,645,170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42.0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4125648852"/>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Solid waste &amp; refuse collection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$16,301,217</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10.0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2781773867"/>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Snow &amp; ice removal</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$7,384,379</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32.0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957037036"/>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Speed hump program</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$3,264,156</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24.5</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Street sweeping</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$5,703,487</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41.0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418371013"/>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Traffic control devices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$6,327,817</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29.0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1944063"/>
                  </a:ext>
                </a:extLst>
              </a:tr>
              <a:tr h="265176">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sym typeface="Arial"/>
                        </a:rPr>
                        <a:t>Traffic management center</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$1,528,269</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2.5</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948718441"/>
                  </a:ext>
                </a:extLst>
              </a:tr>
              <a:tr h="265176">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Viaduct public area maintenance</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$1,410,989</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15.0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446002"/>
                  </a:ext>
                </a:extLst>
              </a:tr>
              <a:tr h="265176">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Waste disposal (GDRRA)</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$14,043,333</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spcBef>
                          <a:spcPts val="0"/>
                        </a:spcBef>
                        <a:spcAft>
                          <a:spcPts val="0"/>
                        </a:spcAft>
                      </a:pPr>
                      <a:r>
                        <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rPr>
                        <a:t>4.0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690224380"/>
                  </a:ext>
                </a:extLst>
              </a:tr>
              <a:tr h="265176">
                <a:tc>
                  <a:txBody>
                    <a:bodyPr/>
                    <a:lstStyle/>
                    <a:p>
                      <a:pPr marL="0" lvl="0" algn="ct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Yard waste collection</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solidFill>
                            <a:schemeClr val="bg1"/>
                          </a:solidFill>
                          <a:effectLst/>
                          <a:latin typeface="Roboto" panose="02000000000000000000" pitchFamily="2" charset="0"/>
                          <a:ea typeface="Roboto" panose="02000000000000000000" pitchFamily="2" charset="0"/>
                          <a:cs typeface="Roboto" panose="02000000000000000000" pitchFamily="2" charset="0"/>
                        </a:rPr>
                        <a:t>$4,514,087</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b="0">
                          <a:solidFill>
                            <a:schemeClr val="bg1"/>
                          </a:solidFill>
                          <a:effectLst/>
                          <a:latin typeface="Roboto" panose="02000000000000000000" pitchFamily="2" charset="0"/>
                          <a:ea typeface="Roboto" panose="02000000000000000000" pitchFamily="2" charset="0"/>
                          <a:cs typeface="Roboto" panose="02000000000000000000" pitchFamily="2" charset="0"/>
                        </a:rPr>
                        <a:t>4.0</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1274612"/>
                  </a:ext>
                </a:extLst>
              </a:tr>
              <a:tr h="265176">
                <a:tc>
                  <a:txBody>
                    <a:bodyPr/>
                    <a:lstStyle/>
                    <a:p>
                      <a:pPr marL="0" lvl="0" algn="r">
                        <a:lnSpc>
                          <a:spcPct val="100000"/>
                        </a:lnSpc>
                        <a:spcBef>
                          <a:spcPts val="0"/>
                        </a:spcBef>
                        <a:spcAft>
                          <a:spcPts val="0"/>
                        </a:spcAft>
                        <a:buNone/>
                      </a:pPr>
                      <a:r>
                        <a:rPr lang="en-US" sz="1200" b="1" i="0" u="none" strike="noStrike" cap="none">
                          <a:solidFill>
                            <a:schemeClr val="tx1"/>
                          </a:solidFill>
                          <a:effectLst/>
                          <a:latin typeface="Roboto"/>
                          <a:ea typeface="Roboto"/>
                          <a:cs typeface="Roboto"/>
                          <a:sym typeface="Arial"/>
                        </a:rPr>
                        <a:t>Total:</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1">
                          <a:solidFill>
                            <a:schemeClr val="bg1"/>
                          </a:solidFill>
                          <a:effectLst/>
                          <a:latin typeface="Roboto"/>
                          <a:ea typeface="Roboto"/>
                          <a:cs typeface="Roboto"/>
                        </a:rPr>
                        <a:t>$154,435,022</a:t>
                      </a:r>
                      <a:endParaRPr lang="en-US"/>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200" b="1">
                          <a:solidFill>
                            <a:schemeClr val="bg1"/>
                          </a:solidFill>
                          <a:effectLst/>
                          <a:latin typeface="Roboto"/>
                          <a:ea typeface="Roboto"/>
                          <a:cs typeface="Roboto"/>
                        </a:rPr>
                        <a:t>496.25</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3757515813"/>
                  </a:ext>
                </a:extLst>
              </a:tr>
            </a:tbl>
          </a:graphicData>
        </a:graphic>
      </p:graphicFrame>
    </p:spTree>
    <p:extLst>
      <p:ext uri="{BB962C8B-B14F-4D97-AF65-F5344CB8AC3E}">
        <p14:creationId xmlns:p14="http://schemas.microsoft.com/office/powerpoint/2010/main" val="181756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17" y="53450"/>
            <a:ext cx="8520600" cy="572700"/>
          </a:xfrm>
        </p:spPr>
        <p:txBody>
          <a:bodyPr/>
          <a:lstStyle/>
          <a:p>
            <a:r>
              <a:rPr lang="en-US"/>
              <a:t>Department of Public Works</a:t>
            </a:r>
            <a:br>
              <a:rPr lang="en-US"/>
            </a:br>
            <a:r>
              <a:rPr lang="en-US"/>
              <a:t>Capital Projects &amp; New Initiatives</a:t>
            </a:r>
          </a:p>
        </p:txBody>
      </p:sp>
      <p:sp>
        <p:nvSpPr>
          <p:cNvPr id="10" name="Text Placeholder 9">
            <a:extLst>
              <a:ext uri="{FF2B5EF4-FFF2-40B4-BE49-F238E27FC236}">
                <a16:creationId xmlns:a16="http://schemas.microsoft.com/office/drawing/2014/main" id="{9AB4C7FC-4FA3-7BEC-07C3-CD13F3A7B90C}"/>
              </a:ext>
            </a:extLst>
          </p:cNvPr>
          <p:cNvSpPr>
            <a:spLocks noGrp="1"/>
          </p:cNvSpPr>
          <p:nvPr>
            <p:ph type="body" idx="1"/>
          </p:nvPr>
        </p:nvSpPr>
        <p:spPr>
          <a:xfrm>
            <a:off x="311699" y="1152475"/>
            <a:ext cx="8404217" cy="3416400"/>
          </a:xfrm>
        </p:spPr>
        <p:txBody>
          <a:bodyPr/>
          <a:lstStyle/>
          <a:p>
            <a:pPr marL="456565" indent="-304165"/>
            <a:r>
              <a:rPr lang="en-US">
                <a:latin typeface="Montserrat Black"/>
              </a:rPr>
              <a:t>Weekly Collection of Bulk, Yard Wastes, and Recyclables (New Initiative)</a:t>
            </a:r>
          </a:p>
          <a:p>
            <a:pPr marL="152400" indent="0">
              <a:buNone/>
            </a:pPr>
            <a:endParaRPr lang="en-US">
              <a:latin typeface="Montserrat Black"/>
            </a:endParaRPr>
          </a:p>
          <a:p>
            <a:pPr marL="456565" indent="-304165"/>
            <a:r>
              <a:rPr lang="en-US">
                <a:latin typeface="Montserrat Black"/>
              </a:rPr>
              <a:t>Road Infrastructure Improvements (Capital Project)</a:t>
            </a:r>
          </a:p>
          <a:p>
            <a:pPr marL="609588" lvl="1" indent="0">
              <a:spcBef>
                <a:spcPts val="1200"/>
              </a:spcBef>
              <a:spcAft>
                <a:spcPts val="1200"/>
              </a:spcAft>
              <a:buNone/>
            </a:pPr>
            <a:r>
              <a:rPr lang="en-US">
                <a:latin typeface="Roboto Condensed"/>
                <a:ea typeface="Roboto Condensed"/>
              </a:rPr>
              <a:t>Improve the condition of over 60 miles of city roads through resurfacing or reconstruction</a:t>
            </a:r>
          </a:p>
          <a:p>
            <a:pPr marL="456565" indent="-304165"/>
            <a:r>
              <a:rPr lang="en-US">
                <a:latin typeface="Montserrat Black"/>
              </a:rPr>
              <a:t>Dexter Ave. Streetscape (Capital Project)</a:t>
            </a:r>
          </a:p>
          <a:p>
            <a:pPr marL="609588" lvl="1" indent="0">
              <a:spcBef>
                <a:spcPts val="1200"/>
              </a:spcBef>
              <a:spcAft>
                <a:spcPts val="1200"/>
              </a:spcAft>
              <a:buNone/>
            </a:pPr>
            <a:r>
              <a:rPr lang="en-US">
                <a:latin typeface="Roboto Condensed"/>
                <a:ea typeface="Roboto Condensed"/>
              </a:rPr>
              <a:t>A new, beautiful safer corridor will include new road, street lighting, street furniture along Dexter, between Webb and Davison</a:t>
            </a:r>
          </a:p>
          <a:p>
            <a:pPr marL="456565" indent="-304165"/>
            <a:r>
              <a:rPr lang="en-US">
                <a:latin typeface="Montserrat Black"/>
              </a:rPr>
              <a:t>Safety Improvements to Reduce Serious and Fatal Accidents on City Streets (New Initiative)</a:t>
            </a:r>
          </a:p>
          <a:p>
            <a:pPr marL="609588" lvl="1" indent="0">
              <a:spcBef>
                <a:spcPts val="1200"/>
              </a:spcBef>
              <a:spcAft>
                <a:spcPts val="1200"/>
              </a:spcAft>
              <a:buNone/>
            </a:pPr>
            <a:r>
              <a:rPr lang="en-US">
                <a:latin typeface="Roboto Condensed"/>
                <a:ea typeface="Roboto Condensed"/>
              </a:rPr>
              <a:t>Grant funded program will provide for safety improvements to be implemented on 31 miles of roads with the highest volume of crashes</a:t>
            </a:r>
          </a:p>
        </p:txBody>
      </p:sp>
      <p:sp>
        <p:nvSpPr>
          <p:cNvPr id="4" name="Slide Number Placeholder 3"/>
          <p:cNvSpPr>
            <a:spLocks noGrp="1"/>
          </p:cNvSpPr>
          <p:nvPr>
            <p:ph type="sldNum" idx="4"/>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3535486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How We Measure Success</a:t>
            </a:r>
          </a:p>
        </p:txBody>
      </p:sp>
      <p:sp>
        <p:nvSpPr>
          <p:cNvPr id="4" name="Slide Number Placeholder 3"/>
          <p:cNvSpPr>
            <a:spLocks noGrp="1"/>
          </p:cNvSpPr>
          <p:nvPr>
            <p:ph type="sldNum" idx="4"/>
          </p:nvPr>
        </p:nvSpPr>
        <p:spPr/>
        <p:txBody>
          <a:bodyPr/>
          <a:lstStyle/>
          <a:p>
            <a:fld id="{00000000-1234-1234-1234-123412341234}" type="slidenum">
              <a:rPr lang="en" smtClean="0"/>
              <a:pPr/>
              <a:t>25</a:t>
            </a:fld>
            <a:endParaRPr lang="en"/>
          </a:p>
        </p:txBody>
      </p:sp>
      <p:graphicFrame>
        <p:nvGraphicFramePr>
          <p:cNvPr id="3" name="Table 2">
            <a:extLst>
              <a:ext uri="{FF2B5EF4-FFF2-40B4-BE49-F238E27FC236}">
                <a16:creationId xmlns:a16="http://schemas.microsoft.com/office/drawing/2014/main" id="{C7DF2E6E-325C-AE3A-C46E-D4991F67615B}"/>
              </a:ext>
            </a:extLst>
          </p:cNvPr>
          <p:cNvGraphicFramePr>
            <a:graphicFrameLocks noGrp="1"/>
          </p:cNvGraphicFramePr>
          <p:nvPr>
            <p:extLst>
              <p:ext uri="{D42A27DB-BD31-4B8C-83A1-F6EECF244321}">
                <p14:modId xmlns:p14="http://schemas.microsoft.com/office/powerpoint/2010/main" val="3083399103"/>
              </p:ext>
            </p:extLst>
          </p:nvPr>
        </p:nvGraphicFramePr>
        <p:xfrm>
          <a:off x="311700" y="1940990"/>
          <a:ext cx="8520600" cy="1819072"/>
        </p:xfrm>
        <a:graphic>
          <a:graphicData uri="http://schemas.openxmlformats.org/drawingml/2006/table">
            <a:tbl>
              <a:tblPr firstRow="1" firstCol="1" bandRow="1">
                <a:tableStyleId>{69CF1AB2-1976-4502-BF36-3FF5EA218861}</a:tableStyleId>
              </a:tblPr>
              <a:tblGrid>
                <a:gridCol w="3905193">
                  <a:extLst>
                    <a:ext uri="{9D8B030D-6E8A-4147-A177-3AD203B41FA5}">
                      <a16:colId xmlns:a16="http://schemas.microsoft.com/office/drawing/2014/main" val="1430117476"/>
                    </a:ext>
                  </a:extLst>
                </a:gridCol>
                <a:gridCol w="4615407">
                  <a:extLst>
                    <a:ext uri="{9D8B030D-6E8A-4147-A177-3AD203B41FA5}">
                      <a16:colId xmlns:a16="http://schemas.microsoft.com/office/drawing/2014/main" val="2286772236"/>
                    </a:ext>
                  </a:extLst>
                </a:gridCol>
              </a:tblGrid>
              <a:tr h="337879">
                <a:tc>
                  <a:txBody>
                    <a:bodyPr/>
                    <a:lstStyle/>
                    <a:p>
                      <a:pPr marL="0" marR="0" algn="ctr">
                        <a:spcBef>
                          <a:spcPts val="0"/>
                        </a:spcBef>
                        <a:spcAft>
                          <a:spcPts val="0"/>
                        </a:spcAft>
                      </a:pPr>
                      <a:r>
                        <a:rPr lang="en-US" sz="1600">
                          <a:solidFill>
                            <a:srgbClr val="154C4D"/>
                          </a:solidFill>
                          <a:effectLst/>
                          <a:latin typeface="Montserrat Black"/>
                        </a:rPr>
                        <a:t>Metrics</a:t>
                      </a:r>
                    </a:p>
                  </a:txBody>
                  <a:tcPr marL="68580" marR="68580" marT="9525" marB="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a:solidFill>
                            <a:srgbClr val="154C4D"/>
                          </a:solidFill>
                          <a:effectLst/>
                          <a:latin typeface="Montserrat Black"/>
                        </a:rPr>
                        <a:t>Data</a:t>
                      </a:r>
                    </a:p>
                  </a:txBody>
                  <a:tcPr marL="68580" marR="68580" marT="9525" marB="95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837754"/>
                  </a:ext>
                </a:extLst>
              </a:tr>
              <a:tr h="365461">
                <a:tc>
                  <a:txBody>
                    <a:bodyPr/>
                    <a:lstStyle/>
                    <a:p>
                      <a:pPr marL="0" marR="0">
                        <a:spcBef>
                          <a:spcPts val="0"/>
                        </a:spcBef>
                        <a:spcAft>
                          <a:spcPts val="0"/>
                        </a:spcAft>
                      </a:pPr>
                      <a:r>
                        <a:rPr lang="en-US" sz="1200">
                          <a:solidFill>
                            <a:schemeClr val="tx1"/>
                          </a:solidFill>
                          <a:effectLst/>
                        </a:rPr>
                        <a:t>Illegally Dumped Trash Removed – Minimum 600 tons/week</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Average of 700 tons/week</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370830"/>
                  </a:ext>
                </a:extLst>
              </a:tr>
              <a:tr h="365461">
                <a:tc>
                  <a:txBody>
                    <a:bodyPr/>
                    <a:lstStyle/>
                    <a:p>
                      <a:pPr marL="0" marR="0">
                        <a:spcBef>
                          <a:spcPts val="0"/>
                        </a:spcBef>
                        <a:spcAft>
                          <a:spcPts val="0"/>
                        </a:spcAft>
                      </a:pPr>
                      <a:r>
                        <a:rPr lang="en-US" sz="1200">
                          <a:solidFill>
                            <a:schemeClr val="tx1"/>
                          </a:solidFill>
                          <a:effectLst/>
                        </a:rPr>
                        <a:t>% of Pothole Complaints Addressed within 3 Days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98% closed out within 3 days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0740742"/>
                  </a:ext>
                </a:extLst>
              </a:tr>
              <a:tr h="365461">
                <a:tc>
                  <a:txBody>
                    <a:bodyPr/>
                    <a:lstStyle/>
                    <a:p>
                      <a:pPr marL="0" marR="0">
                        <a:spcBef>
                          <a:spcPts val="0"/>
                        </a:spcBef>
                        <a:spcAft>
                          <a:spcPts val="0"/>
                        </a:spcAft>
                      </a:pPr>
                      <a:r>
                        <a:rPr lang="en-US" sz="1200">
                          <a:solidFill>
                            <a:schemeClr val="tx1"/>
                          </a:solidFill>
                          <a:effectLst/>
                        </a:rPr>
                        <a:t>Pave  65 miles of roads citywide in 2023</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45 miles completed to date</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459553"/>
                  </a:ext>
                </a:extLst>
              </a:tr>
              <a:tr h="365461">
                <a:tc>
                  <a:txBody>
                    <a:bodyPr/>
                    <a:lstStyle/>
                    <a:p>
                      <a:pPr marL="0" marR="0">
                        <a:spcBef>
                          <a:spcPts val="0"/>
                        </a:spcBef>
                        <a:spcAft>
                          <a:spcPts val="0"/>
                        </a:spcAft>
                      </a:pPr>
                      <a:r>
                        <a:rPr lang="en-US" sz="1200">
                          <a:solidFill>
                            <a:schemeClr val="tx1"/>
                          </a:solidFill>
                          <a:effectLst/>
                        </a:rPr>
                        <a:t>Restore malfunctioning traffic signals with 48 hours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88"/>
                    </a:solidFill>
                  </a:tcPr>
                </a:tc>
                <a:tc>
                  <a:txBody>
                    <a:bodyPr/>
                    <a:lstStyle/>
                    <a:p>
                      <a:pPr marL="0" marR="0" algn="ctr">
                        <a:spcBef>
                          <a:spcPts val="0"/>
                        </a:spcBef>
                        <a:spcAft>
                          <a:spcPts val="0"/>
                        </a:spcAft>
                      </a:pPr>
                      <a:r>
                        <a:rPr lang="en-US" sz="1200">
                          <a:solidFill>
                            <a:sysClr val="windowText" lastClr="000000"/>
                          </a:solidFill>
                          <a:effectLst/>
                        </a:rPr>
                        <a:t>90% of signals, with power, are restored within 2 days</a:t>
                      </a:r>
                    </a:p>
                  </a:txBody>
                  <a:tcPr marL="68580" marR="68580"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035474"/>
                  </a:ext>
                </a:extLst>
              </a:tr>
            </a:tbl>
          </a:graphicData>
        </a:graphic>
      </p:graphicFrame>
    </p:spTree>
    <p:extLst>
      <p:ext uri="{BB962C8B-B14F-4D97-AF65-F5344CB8AC3E}">
        <p14:creationId xmlns:p14="http://schemas.microsoft.com/office/powerpoint/2010/main" val="196428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Department of Public Works</a:t>
            </a:r>
            <a:br>
              <a:rPr lang="en-US"/>
            </a:br>
            <a:r>
              <a:rPr lang="en-US"/>
              <a:t>Contact Information</a:t>
            </a:r>
          </a:p>
        </p:txBody>
      </p:sp>
      <p:sp>
        <p:nvSpPr>
          <p:cNvPr id="4" name="Slide Number Placeholder 3"/>
          <p:cNvSpPr>
            <a:spLocks noGrp="1"/>
          </p:cNvSpPr>
          <p:nvPr>
            <p:ph type="sldNum" idx="4"/>
          </p:nvPr>
        </p:nvSpPr>
        <p:spPr/>
        <p:txBody>
          <a:bodyPr/>
          <a:lstStyle/>
          <a:p>
            <a:fld id="{00000000-1234-1234-1234-123412341234}" type="slidenum">
              <a:rPr lang="en" smtClean="0"/>
              <a:pPr/>
              <a:t>26</a:t>
            </a:fld>
            <a:endParaRPr lang="en"/>
          </a:p>
        </p:txBody>
      </p:sp>
      <p:sp>
        <p:nvSpPr>
          <p:cNvPr id="3" name="Text Box 9">
            <a:extLst>
              <a:ext uri="{FF2B5EF4-FFF2-40B4-BE49-F238E27FC236}">
                <a16:creationId xmlns:a16="http://schemas.microsoft.com/office/drawing/2014/main" id="{4A27CD3A-9BAA-3E81-4A2A-DC2BF3C8AC3F}"/>
              </a:ext>
            </a:extLst>
          </p:cNvPr>
          <p:cNvSpPr txBox="1">
            <a:spLocks noChangeArrowheads="1"/>
          </p:cNvSpPr>
          <p:nvPr/>
        </p:nvSpPr>
        <p:spPr bwMode="auto">
          <a:xfrm>
            <a:off x="1325879" y="1366064"/>
            <a:ext cx="649224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ontserrat" panose="00000300000000000000" pitchFamily="2" charset="0"/>
                <a:ea typeface="+mn-ea"/>
                <a:cs typeface="+mn-cs"/>
              </a:rPr>
              <a:t>Ron Brundidge, Director</a:t>
            </a: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ontserrat" panose="00000300000000000000" pitchFamily="2" charset="0"/>
                <a:ea typeface="+mn-ea"/>
                <a:cs typeface="+mn-cs"/>
              </a:rPr>
              <a:t>Oladayo Akinyemi, Deputy Director</a:t>
            </a: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ontserrat" panose="00000300000000000000" pitchFamily="2" charset="0"/>
                <a:ea typeface="+mn-ea"/>
                <a:cs typeface="+mn-cs"/>
              </a:rPr>
              <a:t>Richard Doherty, City Engineer</a:t>
            </a: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ontserrat" panose="00000300000000000000" pitchFamily="2" charset="0"/>
                <a:ea typeface="+mn-ea"/>
                <a:cs typeface="+mn-cs"/>
              </a:rPr>
              <a:t>James Hannig, Deputy Director of Complete Streets</a:t>
            </a:r>
          </a:p>
          <a:p>
            <a:pPr marL="0" marR="0" lvl="0" indent="0" algn="ctr" defTabSz="914400" eaLnBrk="0" fontAlgn="base" latinLnBrk="0" hangingPunct="0">
              <a:lnSpc>
                <a:spcPct val="100000"/>
              </a:lnSpc>
              <a:spcBef>
                <a:spcPct val="50000"/>
              </a:spcBef>
              <a:spcAft>
                <a:spcPct val="0"/>
              </a:spcAft>
              <a:buClrTx/>
              <a:buSzTx/>
              <a:buFontTx/>
              <a:buNone/>
              <a:tabLst/>
              <a:defRPr/>
            </a:pPr>
            <a:endParaRPr lang="en-US" altLang="en-US" sz="1800" b="1" kern="1200">
              <a:solidFill>
                <a:srgbClr val="000000"/>
              </a:solidFill>
              <a:latin typeface="Montserrat" panose="00000300000000000000" pitchFamily="2" charset="0"/>
              <a:ea typeface="+mn-ea"/>
              <a:cs typeface="+mn-cs"/>
            </a:endParaRP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ontserrat" panose="00000300000000000000" pitchFamily="2" charset="0"/>
                <a:ea typeface="+mn-ea"/>
                <a:cs typeface="+mn-cs"/>
                <a:hlinkClick r:id="rId3"/>
              </a:rPr>
              <a:t>www.detroitmi.gov/dpw</a:t>
            </a:r>
            <a:endParaRPr kumimoji="0" lang="en-US" altLang="en-US" sz="1800" b="1" i="0" u="none" strike="noStrike" kern="1200" cap="none" spc="0" normalizeH="0" baseline="0" noProof="0">
              <a:ln>
                <a:noFill/>
              </a:ln>
              <a:solidFill>
                <a:srgbClr val="000000"/>
              </a:solidFill>
              <a:effectLst/>
              <a:uLnTx/>
              <a:uFillTx/>
              <a:latin typeface="Montserrat" panose="00000300000000000000" pitchFamily="2" charset="0"/>
              <a:ea typeface="+mn-ea"/>
              <a:cs typeface="+mn-cs"/>
            </a:endParaRPr>
          </a:p>
          <a:p>
            <a:pPr marL="0" marR="0" lvl="0" indent="0" algn="ctr" defTabSz="914400" eaLnBrk="0" fontAlgn="base" latinLnBrk="0" hangingPunct="0">
              <a:lnSpc>
                <a:spcPct val="100000"/>
              </a:lnSpc>
              <a:spcBef>
                <a:spcPct val="50000"/>
              </a:spcBef>
              <a:spcAft>
                <a:spcPct val="0"/>
              </a:spcAft>
              <a:buClrTx/>
              <a:buSzTx/>
              <a:buFontTx/>
              <a:buNone/>
              <a:tabLst/>
              <a:defRPr/>
            </a:pPr>
            <a:r>
              <a:rPr lang="en-US" altLang="en-US" sz="1800" b="1" kern="1200">
                <a:solidFill>
                  <a:srgbClr val="000000"/>
                </a:solidFill>
                <a:latin typeface="Montserrat" panose="00000300000000000000" pitchFamily="2" charset="0"/>
                <a:ea typeface="+mn-ea"/>
                <a:cs typeface="+mn-cs"/>
              </a:rPr>
              <a:t>(313) 224-3901</a:t>
            </a:r>
            <a:endParaRPr kumimoji="0" lang="en-US" altLang="en-US" sz="1800" b="1" i="0" u="none" strike="noStrike" kern="1200" cap="none" spc="0" normalizeH="0" baseline="0" noProof="0">
              <a:ln>
                <a:noFill/>
              </a:ln>
              <a:solidFill>
                <a:srgbClr val="000000"/>
              </a:solidFill>
              <a:effectLst/>
              <a:uLnTx/>
              <a:uFillTx/>
              <a:latin typeface="Montserrat" panose="00000300000000000000" pitchFamily="2" charset="0"/>
              <a:ea typeface="+mn-ea"/>
              <a:cs typeface="+mn-cs"/>
            </a:endParaRPr>
          </a:p>
        </p:txBody>
      </p:sp>
    </p:spTree>
    <p:extLst>
      <p:ext uri="{BB962C8B-B14F-4D97-AF65-F5344CB8AC3E}">
        <p14:creationId xmlns:p14="http://schemas.microsoft.com/office/powerpoint/2010/main" val="84075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606136"/>
            <a:ext cx="8520600" cy="2052600"/>
          </a:xfrm>
          <a:prstGeom prst="rect">
            <a:avLst/>
          </a:prstGeom>
        </p:spPr>
        <p:txBody>
          <a:bodyPr spcFirstLastPara="1" wrap="square" lIns="91425" tIns="91425" rIns="91425" bIns="91425" anchor="b" anchorCtr="0">
            <a:noAutofit/>
          </a:bodyPr>
          <a:lstStyle/>
          <a:p>
            <a:r>
              <a:rPr lang="en"/>
              <a:t>Detroit Water &amp; Sewerage Department (DWSD)</a:t>
            </a:r>
            <a:endParaRPr/>
          </a:p>
        </p:txBody>
      </p:sp>
      <p:pic>
        <p:nvPicPr>
          <p:cNvPr id="78" name="Google Shape;78;p14"/>
          <p:cNvPicPr preferRelativeResize="0"/>
          <p:nvPr/>
        </p:nvPicPr>
        <p:blipFill>
          <a:blip r:embed="rId3">
            <a:alphaModFix/>
          </a:blip>
          <a:stretch>
            <a:fillRect/>
          </a:stretch>
        </p:blipFill>
        <p:spPr>
          <a:xfrm>
            <a:off x="3973190" y="784752"/>
            <a:ext cx="1197625" cy="1370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DWSD</a:t>
            </a:r>
            <a:br>
              <a:rPr lang="en-US"/>
            </a:br>
            <a:r>
              <a:rPr lang="en-US"/>
              <a:t>Mission</a:t>
            </a:r>
          </a:p>
        </p:txBody>
      </p:sp>
      <p:sp>
        <p:nvSpPr>
          <p:cNvPr id="4" name="Slide Number Placeholder 3"/>
          <p:cNvSpPr>
            <a:spLocks noGrp="1"/>
          </p:cNvSpPr>
          <p:nvPr>
            <p:ph type="sldNum" idx="4"/>
          </p:nvPr>
        </p:nvSpPr>
        <p:spPr/>
        <p:txBody>
          <a:bodyPr/>
          <a:lstStyle/>
          <a:p>
            <a:fld id="{00000000-1234-1234-1234-123412341234}" type="slidenum">
              <a:rPr lang="en" smtClean="0"/>
              <a:pPr/>
              <a:t>28</a:t>
            </a:fld>
            <a:endParaRPr lang="en"/>
          </a:p>
        </p:txBody>
      </p:sp>
      <p:sp>
        <p:nvSpPr>
          <p:cNvPr id="6" name="Rectangle 5">
            <a:extLst>
              <a:ext uri="{FF2B5EF4-FFF2-40B4-BE49-F238E27FC236}">
                <a16:creationId xmlns:a16="http://schemas.microsoft.com/office/drawing/2014/main" id="{890304E0-E4DF-5AC5-A3B8-90FC9BAA09D3}"/>
              </a:ext>
            </a:extLst>
          </p:cNvPr>
          <p:cNvSpPr/>
          <p:nvPr/>
        </p:nvSpPr>
        <p:spPr>
          <a:xfrm>
            <a:off x="2645050" y="1612854"/>
            <a:ext cx="3853900" cy="461665"/>
          </a:xfrm>
          <a:prstGeom prst="rect">
            <a:avLst/>
          </a:prstGeom>
        </p:spPr>
        <p:txBody>
          <a:bodyPr wrap="square">
            <a:spAutoFit/>
          </a:bodyPr>
          <a:lstStyle/>
          <a:p>
            <a:pPr algn="ctr"/>
            <a:r>
              <a:rPr lang="en-US" sz="2400" b="1">
                <a:solidFill>
                  <a:schemeClr val="accent1"/>
                </a:solidFill>
                <a:latin typeface="Montserrat" panose="02000505000000020004" pitchFamily="2" charset="0"/>
              </a:rPr>
              <a:t>Mission of DWSD</a:t>
            </a:r>
          </a:p>
        </p:txBody>
      </p:sp>
      <p:sp>
        <p:nvSpPr>
          <p:cNvPr id="8" name="Rectangle 7">
            <a:extLst>
              <a:ext uri="{FF2B5EF4-FFF2-40B4-BE49-F238E27FC236}">
                <a16:creationId xmlns:a16="http://schemas.microsoft.com/office/drawing/2014/main" id="{CB66FF52-1C92-C55D-7A0C-3F1272AC7EDF}"/>
              </a:ext>
            </a:extLst>
          </p:cNvPr>
          <p:cNvSpPr/>
          <p:nvPr/>
        </p:nvSpPr>
        <p:spPr>
          <a:xfrm>
            <a:off x="1967841" y="2278957"/>
            <a:ext cx="5208318" cy="1569660"/>
          </a:xfrm>
          <a:prstGeom prst="rect">
            <a:avLst/>
          </a:prstGeom>
        </p:spPr>
        <p:txBody>
          <a:bodyPr wrap="square">
            <a:spAutoFit/>
          </a:bodyPr>
          <a:lstStyle/>
          <a:p>
            <a:pPr algn="ctr"/>
            <a:r>
              <a:rPr lang="en-US" sz="1600" b="1">
                <a:latin typeface="Montserrat" panose="00000300000000000000" pitchFamily="2" charset="0"/>
              </a:rPr>
              <a:t>The Water and Sewerage Department (DWSD) strives to exceed our customers’ expectations through the efficient distribution of treated water, collection of wastewater for treatment and the provision of services that promote healthy communities and economic growth.</a:t>
            </a:r>
            <a:endParaRPr lang="en-US" b="1">
              <a:latin typeface="Montserrat" panose="00000300000000000000" pitchFamily="2" charset="0"/>
            </a:endParaRPr>
          </a:p>
        </p:txBody>
      </p:sp>
    </p:spTree>
    <p:extLst>
      <p:ext uri="{BB962C8B-B14F-4D97-AF65-F5344CB8AC3E}">
        <p14:creationId xmlns:p14="http://schemas.microsoft.com/office/powerpoint/2010/main" val="168476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DWSD</a:t>
            </a:r>
            <a:br>
              <a:rPr lang="en-US"/>
            </a:br>
            <a:r>
              <a:rPr lang="en-US"/>
              <a:t>Services &amp; Activities</a:t>
            </a:r>
          </a:p>
        </p:txBody>
      </p:sp>
      <p:sp>
        <p:nvSpPr>
          <p:cNvPr id="4" name="Slide Number Placeholder 3"/>
          <p:cNvSpPr>
            <a:spLocks noGrp="1"/>
          </p:cNvSpPr>
          <p:nvPr>
            <p:ph type="sldNum" idx="4"/>
          </p:nvPr>
        </p:nvSpPr>
        <p:spPr/>
        <p:txBody>
          <a:bodyPr/>
          <a:lstStyle/>
          <a:p>
            <a:fld id="{00000000-1234-1234-1234-123412341234}" type="slidenum">
              <a:rPr lang="en" smtClean="0"/>
              <a:pPr/>
              <a:t>29</a:t>
            </a:fld>
            <a:endParaRPr lang="en"/>
          </a:p>
        </p:txBody>
      </p:sp>
      <p:graphicFrame>
        <p:nvGraphicFramePr>
          <p:cNvPr id="5" name="Table 4">
            <a:extLst>
              <a:ext uri="{FF2B5EF4-FFF2-40B4-BE49-F238E27FC236}">
                <a16:creationId xmlns:a16="http://schemas.microsoft.com/office/drawing/2014/main" id="{B4B115EC-028D-BB87-431A-DC0EF49465E5}"/>
              </a:ext>
            </a:extLst>
          </p:cNvPr>
          <p:cNvGraphicFramePr>
            <a:graphicFrameLocks noGrp="1"/>
          </p:cNvGraphicFramePr>
          <p:nvPr>
            <p:extLst>
              <p:ext uri="{D42A27DB-BD31-4B8C-83A1-F6EECF244321}">
                <p14:modId xmlns:p14="http://schemas.microsoft.com/office/powerpoint/2010/main" val="3383866433"/>
              </p:ext>
            </p:extLst>
          </p:nvPr>
        </p:nvGraphicFramePr>
        <p:xfrm>
          <a:off x="370064" y="1152803"/>
          <a:ext cx="8376745" cy="3597097"/>
        </p:xfrm>
        <a:graphic>
          <a:graphicData uri="http://schemas.openxmlformats.org/drawingml/2006/table">
            <a:tbl>
              <a:tblPr firstRow="1" firstCol="1">
                <a:tableStyleId>{5C22544A-7EE6-4342-B048-85BDC9FD1C3A}</a:tableStyleId>
              </a:tblPr>
              <a:tblGrid>
                <a:gridCol w="3439985">
                  <a:extLst>
                    <a:ext uri="{9D8B030D-6E8A-4147-A177-3AD203B41FA5}">
                      <a16:colId xmlns:a16="http://schemas.microsoft.com/office/drawing/2014/main" val="2606099206"/>
                    </a:ext>
                  </a:extLst>
                </a:gridCol>
                <a:gridCol w="4936760">
                  <a:extLst>
                    <a:ext uri="{9D8B030D-6E8A-4147-A177-3AD203B41FA5}">
                      <a16:colId xmlns:a16="http://schemas.microsoft.com/office/drawing/2014/main" val="4137834487"/>
                    </a:ext>
                  </a:extLst>
                </a:gridCol>
              </a:tblGrid>
              <a:tr h="307178">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Activities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1698207">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Water Distribution</a:t>
                      </a:r>
                      <a:endPar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Provide delivery of potable water for more than 230,000 customers.</a:t>
                      </a:r>
                    </a:p>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Deliver potable water at adequate pressure to meet our customers’ needs.</a:t>
                      </a:r>
                    </a:p>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Provide water that meets or exceeds standards as required by Michigan’s Safe Drinking Water Act as well as federal standards.</a:t>
                      </a:r>
                    </a:p>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Furnish sufficient water pressure and service to ensure acceptable fire protection for commercial buildings and schools.</a:t>
                      </a:r>
                    </a:p>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Maintain the nearly 30,000 fire hydrants throughout our city.</a:t>
                      </a: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1591712">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Wastewater Collection</a:t>
                      </a:r>
                      <a:endParaRPr lang="en-US" sz="1200" b="1" i="0" u="none" strike="noStrike" cap="none">
                        <a:solidFill>
                          <a:schemeClr val="tx1"/>
                        </a:solidFill>
                        <a:effectLst/>
                        <a:latin typeface="Roboto" panose="02000000000000000000" pitchFamily="2" charset="0"/>
                        <a:ea typeface="Roboto" panose="02000000000000000000" pitchFamily="2" charset="0"/>
                        <a:cs typeface="Roboto" panose="02000000000000000000" pitchFamily="2" charset="0"/>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Convey sanitary and combined sewage collected throughout the service area to the Great Lakes Water Authority (GLWA) operated facilities.</a:t>
                      </a:r>
                    </a:p>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Maintain and upgrade the Detroit Local System and serve as first responder for necessary repairs occurring within Detroit. </a:t>
                      </a:r>
                    </a:p>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Serve as the retail advocate for Detroit-based constituents (Detroit Retail Class), including households, businesses, non-profits, and faith-based organizations, in the procuring of water and sewerage services from GLWA.</a:t>
                      </a:r>
                    </a:p>
                    <a:p>
                      <a:pPr marL="171450" indent="-171450">
                        <a:spcAft>
                          <a:spcPts val="600"/>
                        </a:spcAft>
                        <a:buFont typeface="Arial" panose="020B0604020202020204" pitchFamily="34" charset="0"/>
                        <a:buChar char="•"/>
                      </a:pPr>
                      <a:r>
                        <a:rPr lang="en-US" sz="1050">
                          <a:solidFill>
                            <a:srgbClr val="154C4D"/>
                          </a:solidFill>
                          <a:latin typeface="Roboto" panose="02000000000000000000" pitchFamily="2" charset="0"/>
                          <a:ea typeface="Roboto" panose="02000000000000000000" pitchFamily="2" charset="0"/>
                          <a:cs typeface="Roboto" panose="02000000000000000000" pitchFamily="2" charset="0"/>
                        </a:rPr>
                        <a:t>Serve as the collection agent for the Detroit Retail Class.</a:t>
                      </a:r>
                      <a:endParaRPr lang="en-US" sz="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bl>
          </a:graphicData>
        </a:graphic>
      </p:graphicFrame>
    </p:spTree>
    <p:extLst>
      <p:ext uri="{BB962C8B-B14F-4D97-AF65-F5344CB8AC3E}">
        <p14:creationId xmlns:p14="http://schemas.microsoft.com/office/powerpoint/2010/main" val="246167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Slide Number Placeholder 1"/>
          <p:cNvSpPr>
            <a:spLocks noGrp="1"/>
          </p:cNvSpPr>
          <p:nvPr>
            <p:ph type="sldNum" idx="4"/>
          </p:nvPr>
        </p:nvSpPr>
        <p:spPr/>
        <p:txBody>
          <a:bodyPr/>
          <a:lstStyle/>
          <a:p>
            <a:fld id="{00000000-1234-1234-1234-123412341234}" type="slidenum">
              <a:rPr lang="en" smtClean="0"/>
              <a:pPr/>
              <a:t>3</a:t>
            </a:fld>
            <a:endParaRPr lang="en"/>
          </a:p>
        </p:txBody>
      </p:sp>
      <p:sp>
        <p:nvSpPr>
          <p:cNvPr id="3" name="Title 2"/>
          <p:cNvSpPr>
            <a:spLocks noGrp="1"/>
          </p:cNvSpPr>
          <p:nvPr>
            <p:ph type="title"/>
          </p:nvPr>
        </p:nvSpPr>
        <p:spPr/>
        <p:txBody>
          <a:bodyPr/>
          <a:lstStyle/>
          <a:p>
            <a:r>
              <a:rPr lang="en-US" sz="2400">
                <a:solidFill>
                  <a:schemeClr val="bg1"/>
                </a:solidFill>
              </a:rPr>
              <a:t>How is the budget built?</a:t>
            </a:r>
          </a:p>
        </p:txBody>
      </p:sp>
      <p:sp>
        <p:nvSpPr>
          <p:cNvPr id="10" name="TextBox 9">
            <a:extLst>
              <a:ext uri="{FF2B5EF4-FFF2-40B4-BE49-F238E27FC236}">
                <a16:creationId xmlns:a16="http://schemas.microsoft.com/office/drawing/2014/main" id="{A0ED0014-CC6E-4178-9BB0-95BCD8519513}"/>
              </a:ext>
            </a:extLst>
          </p:cNvPr>
          <p:cNvSpPr txBox="1"/>
          <p:nvPr/>
        </p:nvSpPr>
        <p:spPr>
          <a:xfrm>
            <a:off x="5801598" y="1641485"/>
            <a:ext cx="2945211" cy="1585049"/>
          </a:xfrm>
          <a:prstGeom prst="rect">
            <a:avLst/>
          </a:prstGeom>
          <a:noFill/>
        </p:spPr>
        <p:txBody>
          <a:bodyPr wrap="square" lIns="91440" tIns="45720" rIns="91440" bIns="45720" rtlCol="0" anchor="t">
            <a:spAutoFit/>
          </a:bodyPr>
          <a:lstStyle/>
          <a:p>
            <a:pPr>
              <a:spcAft>
                <a:spcPts val="1200"/>
              </a:spcAft>
            </a:pPr>
            <a:r>
              <a:rPr lang="en-US" sz="1200" b="1">
                <a:latin typeface="Roboto" panose="02000000000000000000" pitchFamily="2" charset="0"/>
                <a:ea typeface="Roboto" panose="02000000000000000000" pitchFamily="2" charset="0"/>
                <a:cs typeface="Roboto" panose="02000000000000000000" pitchFamily="2" charset="0"/>
              </a:rPr>
              <a:t>The City’s fiscal year (FY) runs from July 1 to June 30 </a:t>
            </a:r>
          </a:p>
          <a:p>
            <a:pPr lvl="2">
              <a:spcAft>
                <a:spcPts val="600"/>
              </a:spcAft>
            </a:pP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FY 2024:</a:t>
            </a:r>
          </a:p>
          <a:p>
            <a:pPr lvl="2">
              <a:spcAft>
                <a:spcPts val="600"/>
              </a:spcAft>
            </a:pPr>
            <a:r>
              <a:rPr lang="en-US" sz="1200" b="1">
                <a:latin typeface="Roboto" panose="02000000000000000000" pitchFamily="2" charset="0"/>
                <a:ea typeface="Roboto" panose="02000000000000000000" pitchFamily="2" charset="0"/>
                <a:cs typeface="Roboto" panose="02000000000000000000" pitchFamily="2" charset="0"/>
              </a:rPr>
              <a:t>July 1, 2023 to June 30, 2024</a:t>
            </a:r>
          </a:p>
          <a:p>
            <a:pPr lvl="2">
              <a:spcAft>
                <a:spcPts val="600"/>
              </a:spcAft>
            </a:pPr>
            <a:r>
              <a:rPr lang="en-US" sz="1200" b="1">
                <a:solidFill>
                  <a:schemeClr val="accent1"/>
                </a:solidFill>
                <a:latin typeface="Roboto" panose="02000000000000000000" pitchFamily="2" charset="0"/>
                <a:ea typeface="Roboto" panose="02000000000000000000" pitchFamily="2" charset="0"/>
                <a:cs typeface="Roboto" panose="02000000000000000000" pitchFamily="2" charset="0"/>
              </a:rPr>
              <a:t>FY 2025:</a:t>
            </a:r>
          </a:p>
          <a:p>
            <a:pPr lvl="2">
              <a:spcAft>
                <a:spcPts val="600"/>
              </a:spcAft>
            </a:pPr>
            <a:r>
              <a:rPr lang="en-US" sz="1200" b="1">
                <a:latin typeface="Roboto" panose="02000000000000000000" pitchFamily="2" charset="0"/>
                <a:ea typeface="Roboto" panose="02000000000000000000" pitchFamily="2" charset="0"/>
                <a:cs typeface="Roboto" panose="02000000000000000000" pitchFamily="2" charset="0"/>
              </a:rPr>
              <a:t>July 1, 2024 to June 30, 2025</a:t>
            </a:r>
          </a:p>
        </p:txBody>
      </p:sp>
      <p:sp>
        <p:nvSpPr>
          <p:cNvPr id="4" name="Rectangle: Rounded Corners 3">
            <a:extLst>
              <a:ext uri="{FF2B5EF4-FFF2-40B4-BE49-F238E27FC236}">
                <a16:creationId xmlns:a16="http://schemas.microsoft.com/office/drawing/2014/main" id="{2CA74825-5AF6-2770-F13F-5FA2DD9D918A}"/>
              </a:ext>
            </a:extLst>
          </p:cNvPr>
          <p:cNvSpPr/>
          <p:nvPr/>
        </p:nvSpPr>
        <p:spPr>
          <a:xfrm>
            <a:off x="2276183" y="1219652"/>
            <a:ext cx="3173803" cy="2685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Budget Kickoff</a:t>
            </a:r>
          </a:p>
        </p:txBody>
      </p:sp>
      <p:sp>
        <p:nvSpPr>
          <p:cNvPr id="5" name="Rectangle: Rounded Corners 4">
            <a:extLst>
              <a:ext uri="{FF2B5EF4-FFF2-40B4-BE49-F238E27FC236}">
                <a16:creationId xmlns:a16="http://schemas.microsoft.com/office/drawing/2014/main" id="{0FDB8E18-B8B1-21EC-3ED5-2058C39C7B56}"/>
              </a:ext>
            </a:extLst>
          </p:cNvPr>
          <p:cNvSpPr/>
          <p:nvPr/>
        </p:nvSpPr>
        <p:spPr>
          <a:xfrm>
            <a:off x="2276183" y="1551739"/>
            <a:ext cx="3173803" cy="2636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Sept. Revenue Estimating Conference</a:t>
            </a:r>
          </a:p>
        </p:txBody>
      </p:sp>
      <p:sp>
        <p:nvSpPr>
          <p:cNvPr id="6" name="Rectangle: Rounded Corners 5">
            <a:extLst>
              <a:ext uri="{FF2B5EF4-FFF2-40B4-BE49-F238E27FC236}">
                <a16:creationId xmlns:a16="http://schemas.microsoft.com/office/drawing/2014/main" id="{ECC01840-C6BF-2D13-0AA6-308A9356DBDB}"/>
              </a:ext>
            </a:extLst>
          </p:cNvPr>
          <p:cNvSpPr/>
          <p:nvPr/>
        </p:nvSpPr>
        <p:spPr>
          <a:xfrm>
            <a:off x="2284194" y="1878979"/>
            <a:ext cx="3173803" cy="2685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Annual Public Budget Meetings</a:t>
            </a:r>
          </a:p>
        </p:txBody>
      </p:sp>
      <p:sp>
        <p:nvSpPr>
          <p:cNvPr id="7" name="Rectangle: Rounded Corners 6">
            <a:extLst>
              <a:ext uri="{FF2B5EF4-FFF2-40B4-BE49-F238E27FC236}">
                <a16:creationId xmlns:a16="http://schemas.microsoft.com/office/drawing/2014/main" id="{4251F7E2-2CA9-C17D-CC96-B14E17C1F0F5}"/>
              </a:ext>
            </a:extLst>
          </p:cNvPr>
          <p:cNvSpPr/>
          <p:nvPr/>
        </p:nvSpPr>
        <p:spPr>
          <a:xfrm>
            <a:off x="2284194" y="2211066"/>
            <a:ext cx="3173803" cy="2685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District Priorities Forums</a:t>
            </a:r>
          </a:p>
        </p:txBody>
      </p:sp>
      <p:sp>
        <p:nvSpPr>
          <p:cNvPr id="8" name="Rectangle: Rounded Corners 7">
            <a:extLst>
              <a:ext uri="{FF2B5EF4-FFF2-40B4-BE49-F238E27FC236}">
                <a16:creationId xmlns:a16="http://schemas.microsoft.com/office/drawing/2014/main" id="{EC58A00E-9F97-4DC4-9882-F3AB9AED5C6F}"/>
              </a:ext>
            </a:extLst>
          </p:cNvPr>
          <p:cNvSpPr/>
          <p:nvPr/>
        </p:nvSpPr>
        <p:spPr>
          <a:xfrm>
            <a:off x="2276183" y="2543153"/>
            <a:ext cx="3173803" cy="2685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Budget Preparation</a:t>
            </a:r>
          </a:p>
        </p:txBody>
      </p:sp>
      <p:cxnSp>
        <p:nvCxnSpPr>
          <p:cNvPr id="22" name="Straight Connector 21">
            <a:extLst>
              <a:ext uri="{FF2B5EF4-FFF2-40B4-BE49-F238E27FC236}">
                <a16:creationId xmlns:a16="http://schemas.microsoft.com/office/drawing/2014/main" id="{B7555142-CE6A-1C4F-EE23-7CEA026A4DAE}"/>
              </a:ext>
            </a:extLst>
          </p:cNvPr>
          <p:cNvCxnSpPr>
            <a:cxnSpLocks/>
          </p:cNvCxnSpPr>
          <p:nvPr/>
        </p:nvCxnSpPr>
        <p:spPr>
          <a:xfrm>
            <a:off x="2153872" y="1219652"/>
            <a:ext cx="2683" cy="3252438"/>
          </a:xfrm>
          <a:prstGeom prst="line">
            <a:avLst/>
          </a:prstGeom>
          <a:ln w="28575">
            <a:solidFill>
              <a:srgbClr val="FEB70D"/>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1F20A334-F9EE-22A7-E6E2-0FB7CAFC6BBA}"/>
              </a:ext>
            </a:extLst>
          </p:cNvPr>
          <p:cNvSpPr/>
          <p:nvPr/>
        </p:nvSpPr>
        <p:spPr>
          <a:xfrm>
            <a:off x="549957" y="1219652"/>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Sept</a:t>
            </a:r>
          </a:p>
        </p:txBody>
      </p:sp>
      <p:sp>
        <p:nvSpPr>
          <p:cNvPr id="24" name="Rectangle: Rounded Corners 23">
            <a:extLst>
              <a:ext uri="{FF2B5EF4-FFF2-40B4-BE49-F238E27FC236}">
                <a16:creationId xmlns:a16="http://schemas.microsoft.com/office/drawing/2014/main" id="{B707E5BC-C8ED-CBC2-20DC-9AA43F9B292D}"/>
              </a:ext>
            </a:extLst>
          </p:cNvPr>
          <p:cNvSpPr/>
          <p:nvPr/>
        </p:nvSpPr>
        <p:spPr>
          <a:xfrm>
            <a:off x="549961" y="1551481"/>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Sept</a:t>
            </a:r>
          </a:p>
        </p:txBody>
      </p:sp>
      <p:sp>
        <p:nvSpPr>
          <p:cNvPr id="25" name="Rectangle: Rounded Corners 24">
            <a:extLst>
              <a:ext uri="{FF2B5EF4-FFF2-40B4-BE49-F238E27FC236}">
                <a16:creationId xmlns:a16="http://schemas.microsoft.com/office/drawing/2014/main" id="{B03D669D-3B44-79F6-69EC-8D4E195FE483}"/>
              </a:ext>
            </a:extLst>
          </p:cNvPr>
          <p:cNvSpPr/>
          <p:nvPr/>
        </p:nvSpPr>
        <p:spPr>
          <a:xfrm>
            <a:off x="549961" y="1883310"/>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a:rPr>
              <a:t>Sept – Oct</a:t>
            </a:r>
            <a:endParaRPr lang="en-US">
              <a:solidFill>
                <a:schemeClr val="tx1"/>
              </a:solidFill>
              <a:cs typeface="Arial"/>
            </a:endParaRPr>
          </a:p>
        </p:txBody>
      </p:sp>
      <p:sp>
        <p:nvSpPr>
          <p:cNvPr id="26" name="Rectangle: Rounded Corners 25">
            <a:extLst>
              <a:ext uri="{FF2B5EF4-FFF2-40B4-BE49-F238E27FC236}">
                <a16:creationId xmlns:a16="http://schemas.microsoft.com/office/drawing/2014/main" id="{188B3A5C-C436-A275-663B-6813D189BF7D}"/>
              </a:ext>
            </a:extLst>
          </p:cNvPr>
          <p:cNvSpPr/>
          <p:nvPr/>
        </p:nvSpPr>
        <p:spPr>
          <a:xfrm>
            <a:off x="557972" y="2215139"/>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Oct</a:t>
            </a:r>
          </a:p>
        </p:txBody>
      </p:sp>
      <p:sp>
        <p:nvSpPr>
          <p:cNvPr id="27" name="Rectangle: Rounded Corners 26">
            <a:extLst>
              <a:ext uri="{FF2B5EF4-FFF2-40B4-BE49-F238E27FC236}">
                <a16:creationId xmlns:a16="http://schemas.microsoft.com/office/drawing/2014/main" id="{05A532F4-9E2D-7A88-1E5B-9D8EF83BE437}"/>
              </a:ext>
            </a:extLst>
          </p:cNvPr>
          <p:cNvSpPr/>
          <p:nvPr/>
        </p:nvSpPr>
        <p:spPr>
          <a:xfrm>
            <a:off x="557972" y="2546968"/>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Nov – Feb</a:t>
            </a:r>
          </a:p>
        </p:txBody>
      </p:sp>
      <p:sp>
        <p:nvSpPr>
          <p:cNvPr id="28" name="Rectangle: Rounded Corners 27">
            <a:extLst>
              <a:ext uri="{FF2B5EF4-FFF2-40B4-BE49-F238E27FC236}">
                <a16:creationId xmlns:a16="http://schemas.microsoft.com/office/drawing/2014/main" id="{8E3CF478-F5BF-C93D-5BFB-48DB58AA9D06}"/>
              </a:ext>
            </a:extLst>
          </p:cNvPr>
          <p:cNvSpPr/>
          <p:nvPr/>
        </p:nvSpPr>
        <p:spPr>
          <a:xfrm>
            <a:off x="557972" y="2878797"/>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Feb</a:t>
            </a:r>
          </a:p>
        </p:txBody>
      </p:sp>
      <p:sp>
        <p:nvSpPr>
          <p:cNvPr id="29" name="Rectangle: Rounded Corners 28">
            <a:extLst>
              <a:ext uri="{FF2B5EF4-FFF2-40B4-BE49-F238E27FC236}">
                <a16:creationId xmlns:a16="http://schemas.microsoft.com/office/drawing/2014/main" id="{9FE18FC5-4CBE-12F3-2146-B98607CB344D}"/>
              </a:ext>
            </a:extLst>
          </p:cNvPr>
          <p:cNvSpPr/>
          <p:nvPr/>
        </p:nvSpPr>
        <p:spPr>
          <a:xfrm>
            <a:off x="2276180" y="2875240"/>
            <a:ext cx="3173803" cy="2685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Feb. Revenue Estimating Conference</a:t>
            </a:r>
          </a:p>
        </p:txBody>
      </p:sp>
      <p:sp>
        <p:nvSpPr>
          <p:cNvPr id="30" name="Rectangle: Rounded Corners 29">
            <a:extLst>
              <a:ext uri="{FF2B5EF4-FFF2-40B4-BE49-F238E27FC236}">
                <a16:creationId xmlns:a16="http://schemas.microsoft.com/office/drawing/2014/main" id="{126E2AF5-83AF-670D-5D14-D9807AEC9D7C}"/>
              </a:ext>
            </a:extLst>
          </p:cNvPr>
          <p:cNvSpPr/>
          <p:nvPr/>
        </p:nvSpPr>
        <p:spPr>
          <a:xfrm>
            <a:off x="557972" y="3210626"/>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Mar</a:t>
            </a:r>
          </a:p>
        </p:txBody>
      </p:sp>
      <p:sp>
        <p:nvSpPr>
          <p:cNvPr id="31" name="Rectangle: Rounded Corners 30">
            <a:extLst>
              <a:ext uri="{FF2B5EF4-FFF2-40B4-BE49-F238E27FC236}">
                <a16:creationId xmlns:a16="http://schemas.microsoft.com/office/drawing/2014/main" id="{80B7A828-A824-849D-FC48-FDDBF68C600E}"/>
              </a:ext>
            </a:extLst>
          </p:cNvPr>
          <p:cNvSpPr/>
          <p:nvPr/>
        </p:nvSpPr>
        <p:spPr>
          <a:xfrm>
            <a:off x="2284193" y="3207327"/>
            <a:ext cx="3173803" cy="2685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Mayor Proposes Budget</a:t>
            </a:r>
          </a:p>
        </p:txBody>
      </p:sp>
      <p:sp>
        <p:nvSpPr>
          <p:cNvPr id="33" name="Rectangle: Rounded Corners 32">
            <a:extLst>
              <a:ext uri="{FF2B5EF4-FFF2-40B4-BE49-F238E27FC236}">
                <a16:creationId xmlns:a16="http://schemas.microsoft.com/office/drawing/2014/main" id="{CB41A4D5-4EAF-0A8D-DAB2-14688699B523}"/>
              </a:ext>
            </a:extLst>
          </p:cNvPr>
          <p:cNvSpPr/>
          <p:nvPr/>
        </p:nvSpPr>
        <p:spPr>
          <a:xfrm>
            <a:off x="557972" y="3542455"/>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Mar – Apr</a:t>
            </a:r>
          </a:p>
        </p:txBody>
      </p:sp>
      <p:sp>
        <p:nvSpPr>
          <p:cNvPr id="34" name="Rectangle: Rounded Corners 33">
            <a:extLst>
              <a:ext uri="{FF2B5EF4-FFF2-40B4-BE49-F238E27FC236}">
                <a16:creationId xmlns:a16="http://schemas.microsoft.com/office/drawing/2014/main" id="{130AEE2F-C431-379E-6F52-D98A2591E7F3}"/>
              </a:ext>
            </a:extLst>
          </p:cNvPr>
          <p:cNvSpPr/>
          <p:nvPr/>
        </p:nvSpPr>
        <p:spPr>
          <a:xfrm>
            <a:off x="2284193" y="3539414"/>
            <a:ext cx="3173803" cy="2685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City Council Budget Hearings</a:t>
            </a:r>
          </a:p>
        </p:txBody>
      </p:sp>
      <p:sp>
        <p:nvSpPr>
          <p:cNvPr id="35" name="Rectangle: Rounded Corners 34">
            <a:extLst>
              <a:ext uri="{FF2B5EF4-FFF2-40B4-BE49-F238E27FC236}">
                <a16:creationId xmlns:a16="http://schemas.microsoft.com/office/drawing/2014/main" id="{F5D169BE-D45F-7DEF-9E13-C5251F9C41AB}"/>
              </a:ext>
            </a:extLst>
          </p:cNvPr>
          <p:cNvSpPr/>
          <p:nvPr/>
        </p:nvSpPr>
        <p:spPr>
          <a:xfrm>
            <a:off x="557972" y="3874284"/>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Apr</a:t>
            </a:r>
          </a:p>
        </p:txBody>
      </p:sp>
      <p:sp>
        <p:nvSpPr>
          <p:cNvPr id="36" name="Rectangle: Rounded Corners 35">
            <a:extLst>
              <a:ext uri="{FF2B5EF4-FFF2-40B4-BE49-F238E27FC236}">
                <a16:creationId xmlns:a16="http://schemas.microsoft.com/office/drawing/2014/main" id="{BEA5F823-D542-F374-FB68-8BBA8AC75BBF}"/>
              </a:ext>
            </a:extLst>
          </p:cNvPr>
          <p:cNvSpPr/>
          <p:nvPr/>
        </p:nvSpPr>
        <p:spPr>
          <a:xfrm>
            <a:off x="2284193" y="3871501"/>
            <a:ext cx="3173803" cy="2685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City Council Adopts Budget</a:t>
            </a:r>
          </a:p>
        </p:txBody>
      </p:sp>
      <p:sp>
        <p:nvSpPr>
          <p:cNvPr id="37" name="Rectangle: Rounded Corners 36">
            <a:extLst>
              <a:ext uri="{FF2B5EF4-FFF2-40B4-BE49-F238E27FC236}">
                <a16:creationId xmlns:a16="http://schemas.microsoft.com/office/drawing/2014/main" id="{9326F762-05E9-554B-2BDF-BC4A4FA6229A}"/>
              </a:ext>
            </a:extLst>
          </p:cNvPr>
          <p:cNvSpPr/>
          <p:nvPr/>
        </p:nvSpPr>
        <p:spPr>
          <a:xfrm>
            <a:off x="557972" y="4206111"/>
            <a:ext cx="1482966" cy="2685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100" b="1">
                <a:solidFill>
                  <a:schemeClr val="tx1"/>
                </a:solidFill>
                <a:latin typeface="Montserrat" panose="00000300000000000000" pitchFamily="2" charset="0"/>
              </a:rPr>
              <a:t>Jul 1</a:t>
            </a:r>
          </a:p>
        </p:txBody>
      </p:sp>
      <p:sp>
        <p:nvSpPr>
          <p:cNvPr id="38" name="Rectangle: Rounded Corners 37">
            <a:extLst>
              <a:ext uri="{FF2B5EF4-FFF2-40B4-BE49-F238E27FC236}">
                <a16:creationId xmlns:a16="http://schemas.microsoft.com/office/drawing/2014/main" id="{7492C756-4505-1735-B555-BDE66E0B5702}"/>
              </a:ext>
            </a:extLst>
          </p:cNvPr>
          <p:cNvSpPr/>
          <p:nvPr/>
        </p:nvSpPr>
        <p:spPr>
          <a:xfrm>
            <a:off x="2284193" y="4203588"/>
            <a:ext cx="3173803" cy="2685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bg1"/>
                </a:solidFill>
                <a:latin typeface="Montserrat" panose="00000300000000000000" pitchFamily="2" charset="0"/>
              </a:rPr>
              <a:t>Fiscal Year Begins</a:t>
            </a:r>
          </a:p>
        </p:txBody>
      </p:sp>
      <p:sp>
        <p:nvSpPr>
          <p:cNvPr id="41" name="Rectangle: Rounded Corners 40">
            <a:extLst>
              <a:ext uri="{FF2B5EF4-FFF2-40B4-BE49-F238E27FC236}">
                <a16:creationId xmlns:a16="http://schemas.microsoft.com/office/drawing/2014/main" id="{78089872-1BB8-5A54-87DD-3D2FCA983693}"/>
              </a:ext>
            </a:extLst>
          </p:cNvPr>
          <p:cNvSpPr/>
          <p:nvPr/>
        </p:nvSpPr>
        <p:spPr>
          <a:xfrm>
            <a:off x="6509384" y="4137243"/>
            <a:ext cx="285386" cy="2685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800" b="1">
              <a:solidFill>
                <a:schemeClr val="bg1"/>
              </a:solidFill>
              <a:latin typeface="Montserrat" panose="00000300000000000000" pitchFamily="2" charset="0"/>
            </a:endParaRPr>
          </a:p>
        </p:txBody>
      </p:sp>
      <p:sp>
        <p:nvSpPr>
          <p:cNvPr id="42" name="Rectangle: Rounded Corners 41">
            <a:extLst>
              <a:ext uri="{FF2B5EF4-FFF2-40B4-BE49-F238E27FC236}">
                <a16:creationId xmlns:a16="http://schemas.microsoft.com/office/drawing/2014/main" id="{15253B84-8A35-E205-EE14-CE31E4674A8B}"/>
              </a:ext>
            </a:extLst>
          </p:cNvPr>
          <p:cNvSpPr/>
          <p:nvPr/>
        </p:nvSpPr>
        <p:spPr>
          <a:xfrm>
            <a:off x="6736608" y="4137243"/>
            <a:ext cx="2153854" cy="268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900" b="1">
                <a:solidFill>
                  <a:schemeClr val="bg1"/>
                </a:solidFill>
                <a:latin typeface="Montserrat" panose="00000300000000000000" pitchFamily="2" charset="0"/>
              </a:rPr>
              <a:t>= opportunities for public input</a:t>
            </a:r>
          </a:p>
        </p:txBody>
      </p:sp>
      <p:sp>
        <p:nvSpPr>
          <p:cNvPr id="43" name="Rectangle: Rounded Corners 42">
            <a:extLst>
              <a:ext uri="{FF2B5EF4-FFF2-40B4-BE49-F238E27FC236}">
                <a16:creationId xmlns:a16="http://schemas.microsoft.com/office/drawing/2014/main" id="{7E9E96D2-75FC-C825-B260-2079628CDCB6}"/>
              </a:ext>
            </a:extLst>
          </p:cNvPr>
          <p:cNvSpPr/>
          <p:nvPr/>
        </p:nvSpPr>
        <p:spPr>
          <a:xfrm>
            <a:off x="6444346" y="4061048"/>
            <a:ext cx="2387954" cy="420902"/>
          </a:xfrm>
          <a:prstGeom prst="round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800" b="1">
              <a:solidFill>
                <a:schemeClr val="bg1"/>
              </a:solidFill>
              <a:latin typeface="Montserrat" panose="00000300000000000000" pitchFamily="2" charset="0"/>
            </a:endParaRPr>
          </a:p>
        </p:txBody>
      </p:sp>
    </p:spTree>
    <p:extLst>
      <p:ext uri="{BB962C8B-B14F-4D97-AF65-F5344CB8AC3E}">
        <p14:creationId xmlns:p14="http://schemas.microsoft.com/office/powerpoint/2010/main" val="5488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DWSD</a:t>
            </a:r>
            <a:br>
              <a:rPr lang="en-US"/>
            </a:br>
            <a:r>
              <a:rPr lang="en-US"/>
              <a:t>Budget by Service</a:t>
            </a:r>
          </a:p>
        </p:txBody>
      </p:sp>
      <p:sp>
        <p:nvSpPr>
          <p:cNvPr id="4" name="Slide Number Placeholder 3"/>
          <p:cNvSpPr>
            <a:spLocks noGrp="1"/>
          </p:cNvSpPr>
          <p:nvPr>
            <p:ph type="sldNum" idx="4"/>
          </p:nvPr>
        </p:nvSpPr>
        <p:spPr/>
        <p:txBody>
          <a:bodyPr/>
          <a:lstStyle/>
          <a:p>
            <a:fld id="{00000000-1234-1234-1234-123412341234}" type="slidenum">
              <a:rPr lang="en" smtClean="0"/>
              <a:pPr/>
              <a:t>30</a:t>
            </a:fld>
            <a:endParaRPr lang="en"/>
          </a:p>
        </p:txBody>
      </p:sp>
      <p:graphicFrame>
        <p:nvGraphicFramePr>
          <p:cNvPr id="3" name="Table 2">
            <a:extLst>
              <a:ext uri="{FF2B5EF4-FFF2-40B4-BE49-F238E27FC236}">
                <a16:creationId xmlns:a16="http://schemas.microsoft.com/office/drawing/2014/main" id="{8B2F15D9-A15F-D9FE-32DB-47D27A26A1A8}"/>
              </a:ext>
            </a:extLst>
          </p:cNvPr>
          <p:cNvGraphicFramePr>
            <a:graphicFrameLocks noGrp="1"/>
          </p:cNvGraphicFramePr>
          <p:nvPr/>
        </p:nvGraphicFramePr>
        <p:xfrm>
          <a:off x="752647" y="1416921"/>
          <a:ext cx="7963270" cy="1603069"/>
        </p:xfrm>
        <a:graphic>
          <a:graphicData uri="http://schemas.openxmlformats.org/drawingml/2006/table">
            <a:tbl>
              <a:tblPr firstRow="1" firstCol="1">
                <a:tableStyleId>{5C22544A-7EE6-4342-B048-85BDC9FD1C3A}</a:tableStyleId>
              </a:tblPr>
              <a:tblGrid>
                <a:gridCol w="3420057">
                  <a:extLst>
                    <a:ext uri="{9D8B030D-6E8A-4147-A177-3AD203B41FA5}">
                      <a16:colId xmlns:a16="http://schemas.microsoft.com/office/drawing/2014/main" val="2606099206"/>
                    </a:ext>
                  </a:extLst>
                </a:gridCol>
                <a:gridCol w="2323481">
                  <a:extLst>
                    <a:ext uri="{9D8B030D-6E8A-4147-A177-3AD203B41FA5}">
                      <a16:colId xmlns:a16="http://schemas.microsoft.com/office/drawing/2014/main" val="4137834487"/>
                    </a:ext>
                  </a:extLst>
                </a:gridCol>
                <a:gridCol w="2219732">
                  <a:extLst>
                    <a:ext uri="{9D8B030D-6E8A-4147-A177-3AD203B41FA5}">
                      <a16:colId xmlns:a16="http://schemas.microsoft.com/office/drawing/2014/main" val="81411886"/>
                    </a:ext>
                  </a:extLst>
                </a:gridCol>
              </a:tblGrid>
              <a:tr h="609571">
                <a:tc>
                  <a:txBody>
                    <a:bodyPr/>
                    <a:lstStyle/>
                    <a:p>
                      <a:pPr marL="0" marR="0" algn="ctr">
                        <a:spcBef>
                          <a:spcPts val="0"/>
                        </a:spcBef>
                        <a:spcAft>
                          <a:spcPts val="0"/>
                        </a:spcAft>
                      </a:pPr>
                      <a:r>
                        <a:rPr lang="en-US" sz="1100">
                          <a:effectLst/>
                          <a:latin typeface="Montserrat Black"/>
                        </a:rPr>
                        <a:t>Services</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a:effectLst/>
                          <a:latin typeface="Montserrat Black"/>
                        </a:rPr>
                        <a:t>FY 2024 Adopted FTE</a:t>
                      </a:r>
                      <a:endParaRPr lang="en-US" sz="1200">
                        <a:effectLst/>
                        <a:latin typeface="Montserrat Black"/>
                        <a:ea typeface="Arial Unicode MS"/>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35442"/>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Water Distribution</a:t>
                      </a:r>
                      <a:endParaRPr lang="en-US" sz="1200" b="1" i="0" u="none" strike="noStrike" cap="none">
                        <a:solidFill>
                          <a:schemeClr val="tx1"/>
                        </a:solidFill>
                        <a:effectLst/>
                        <a:latin typeface="Roboto"/>
                        <a:ea typeface="Roboto"/>
                        <a:cs typeface="Roboto"/>
                        <a:sym typeface="Arial"/>
                      </a:endParaRPr>
                    </a:p>
                  </a:txBody>
                  <a:tcPr marL="9525" marR="9525" marT="9525" marB="0" anchor="ctr">
                    <a:lnL w="12700" cmpd="sng">
                      <a:noFill/>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a:ea typeface="Roboto"/>
                          <a:cs typeface="Roboto"/>
                        </a:rPr>
                        <a:t>$244,744,200</a:t>
                      </a:r>
                    </a:p>
                  </a:txBody>
                  <a:tcPr marL="9525" marR="9525" marT="9525" marB="0" anchor="ctr">
                    <a:lnL w="12700" cmpd="sng">
                      <a:noFill/>
                    </a:lnL>
                    <a:lnR w="19050" cap="flat" cmpd="sng" algn="ctr">
                      <a:solidFill>
                        <a:schemeClr val="tx1"/>
                      </a:solidFill>
                      <a:prstDash val="solid"/>
                      <a:round/>
                      <a:headEnd type="none" w="med" len="med"/>
                      <a:tailEnd type="none" w="med" len="med"/>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marL="0" marR="0" algn="ctr">
                        <a:lnSpc>
                          <a:spcPct val="107000"/>
                        </a:lnSpc>
                        <a:spcBef>
                          <a:spcPts val="0"/>
                        </a:spcBef>
                        <a:spcAft>
                          <a:spcPts val="0"/>
                        </a:spcAft>
                      </a:pPr>
                      <a:r>
                        <a:rPr lang="en-US" sz="1100">
                          <a:solidFill>
                            <a:schemeClr val="bg1"/>
                          </a:solidFill>
                          <a:effectLst/>
                          <a:latin typeface="Roboto"/>
                          <a:ea typeface="Roboto"/>
                          <a:cs typeface="Roboto"/>
                        </a:rPr>
                        <a:t>650.0</a:t>
                      </a:r>
                    </a:p>
                  </a:txBody>
                  <a:tcPr marL="9525" marR="9525" marT="9525" marB="0" anchor="ctr">
                    <a:lnL w="19050" cap="flat" cmpd="sng" algn="ctr">
                      <a:solidFill>
                        <a:schemeClr val="tx1"/>
                      </a:solidFill>
                      <a:prstDash val="solid"/>
                      <a:round/>
                      <a:headEnd type="none" w="med" len="med"/>
                      <a:tailEnd type="none" w="med" len="med"/>
                    </a:lnL>
                    <a:lnR w="12700" cmpd="sng">
                      <a:noFill/>
                    </a:lnR>
                    <a:lnT w="28575" cap="flat" cmpd="sng" algn="ctr">
                      <a:solidFill>
                        <a:srgbClr val="154C4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2225428115"/>
                  </a:ext>
                </a:extLst>
              </a:tr>
              <a:tr h="319940">
                <a:tc>
                  <a:txBody>
                    <a:bodyPr/>
                    <a:lstStyle/>
                    <a:p>
                      <a:pPr marL="0" marR="0" algn="ctr" rtl="0">
                        <a:lnSpc>
                          <a:spcPct val="100000"/>
                        </a:lnSpc>
                        <a:spcBef>
                          <a:spcPts val="0"/>
                        </a:spcBef>
                        <a:spcAft>
                          <a:spcPts val="0"/>
                        </a:spcAft>
                        <a:buClr>
                          <a:srgbClr val="000000"/>
                        </a:buClr>
                        <a:buFont typeface="Arial"/>
                      </a:pPr>
                      <a:r>
                        <a:rPr lang="en-US" sz="1200" b="1" i="0" u="none" strike="noStrike" cap="none">
                          <a:solidFill>
                            <a:schemeClr val="tx1"/>
                          </a:solidFill>
                          <a:effectLst/>
                          <a:latin typeface="Roboto"/>
                          <a:ea typeface="Roboto"/>
                          <a:cs typeface="Roboto"/>
                        </a:rPr>
                        <a:t>Wastewater Collection</a:t>
                      </a:r>
                      <a:endParaRPr lang="en-US">
                        <a:sym typeface="Arial"/>
                      </a:endParaRP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a:ea typeface="Roboto"/>
                          <a:cs typeface="Roboto"/>
                        </a:rPr>
                        <a:t>$387,942,900</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a:solidFill>
                            <a:schemeClr val="bg1"/>
                          </a:solidFill>
                          <a:effectLst/>
                          <a:latin typeface="Roboto"/>
                          <a:ea typeface="Roboto"/>
                          <a:cs typeface="Roboto"/>
                        </a:rPr>
                        <a:t>28.0</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246605"/>
                  </a:ext>
                </a:extLst>
              </a:tr>
              <a:tr h="353618">
                <a:tc>
                  <a:txBody>
                    <a:bodyPr/>
                    <a:lstStyle/>
                    <a:p>
                      <a:pPr marL="0" marR="0" algn="r">
                        <a:spcBef>
                          <a:spcPts val="0"/>
                        </a:spcBef>
                        <a:spcAft>
                          <a:spcPts val="0"/>
                        </a:spcAft>
                      </a:pPr>
                      <a:r>
                        <a:rPr lang="en-US" sz="1200" b="1">
                          <a:solidFill>
                            <a:schemeClr val="tx1"/>
                          </a:solidFill>
                          <a:effectLst/>
                          <a:latin typeface="Roboto"/>
                          <a:ea typeface="Roboto"/>
                          <a:cs typeface="Roboto"/>
                        </a:rPr>
                        <a:t>Total:</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a:solidFill>
                            <a:schemeClr val="bg1"/>
                          </a:solidFill>
                          <a:effectLst/>
                          <a:latin typeface="Roboto"/>
                          <a:ea typeface="Roboto"/>
                          <a:cs typeface="Roboto"/>
                        </a:rPr>
                        <a:t>$632,687,100</a:t>
                      </a:r>
                    </a:p>
                  </a:txBody>
                  <a:tcPr marL="9525" marR="9525" marT="9525"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b="1">
                          <a:solidFill>
                            <a:schemeClr val="bg1"/>
                          </a:solidFill>
                          <a:effectLst/>
                          <a:latin typeface="Roboto"/>
                          <a:ea typeface="Roboto"/>
                          <a:cs typeface="Roboto"/>
                        </a:rPr>
                        <a:t>678.0</a:t>
                      </a:r>
                    </a:p>
                  </a:txBody>
                  <a:tcPr marL="9525" marR="9525" marT="9525"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1274612"/>
                  </a:ext>
                </a:extLst>
              </a:tr>
            </a:tbl>
          </a:graphicData>
        </a:graphic>
      </p:graphicFrame>
    </p:spTree>
    <p:extLst>
      <p:ext uri="{BB962C8B-B14F-4D97-AF65-F5344CB8AC3E}">
        <p14:creationId xmlns:p14="http://schemas.microsoft.com/office/powerpoint/2010/main" val="2440682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17" y="53450"/>
            <a:ext cx="8520600" cy="572700"/>
          </a:xfrm>
        </p:spPr>
        <p:txBody>
          <a:bodyPr/>
          <a:lstStyle/>
          <a:p>
            <a:r>
              <a:rPr lang="en-US"/>
              <a:t>DWSD</a:t>
            </a:r>
            <a:br>
              <a:rPr lang="en-US"/>
            </a:br>
            <a:r>
              <a:rPr lang="en-US"/>
              <a:t>Capital Projects &amp; New Initiatives</a:t>
            </a:r>
          </a:p>
        </p:txBody>
      </p:sp>
      <p:sp>
        <p:nvSpPr>
          <p:cNvPr id="10" name="Text Placeholder 9">
            <a:extLst>
              <a:ext uri="{FF2B5EF4-FFF2-40B4-BE49-F238E27FC236}">
                <a16:creationId xmlns:a16="http://schemas.microsoft.com/office/drawing/2014/main" id="{9AB4C7FC-4FA3-7BEC-07C3-CD13F3A7B90C}"/>
              </a:ext>
            </a:extLst>
          </p:cNvPr>
          <p:cNvSpPr>
            <a:spLocks noGrp="1"/>
          </p:cNvSpPr>
          <p:nvPr>
            <p:ph type="body" idx="1"/>
          </p:nvPr>
        </p:nvSpPr>
        <p:spPr>
          <a:xfrm>
            <a:off x="311699" y="1152475"/>
            <a:ext cx="6674047" cy="3416400"/>
          </a:xfrm>
        </p:spPr>
        <p:txBody>
          <a:bodyPr/>
          <a:lstStyle/>
          <a:p>
            <a:pPr marL="152400" indent="0">
              <a:buNone/>
            </a:pPr>
            <a:r>
              <a:rPr lang="en-US" sz="1600">
                <a:latin typeface="Montserrat Black"/>
              </a:rPr>
              <a:t>DWSD FY 24 Capital Projects:</a:t>
            </a:r>
          </a:p>
          <a:p>
            <a:pPr marL="152400" indent="0">
              <a:buNone/>
            </a:pPr>
            <a:endParaRPr lang="en-US">
              <a:latin typeface="Montserrat Black"/>
            </a:endParaRPr>
          </a:p>
          <a:p>
            <a:pPr marL="456565" indent="-304165"/>
            <a:r>
              <a:rPr lang="en-US" sz="1400">
                <a:latin typeface="Roboto" panose="02000000000000000000" pitchFamily="2" charset="0"/>
                <a:ea typeface="Roboto" panose="02000000000000000000" pitchFamily="2" charset="0"/>
                <a:cs typeface="Roboto" panose="02000000000000000000" pitchFamily="2" charset="0"/>
              </a:rPr>
              <a:t>$64.7 Million for water main replacement and other related upgrades</a:t>
            </a:r>
          </a:p>
          <a:p>
            <a:pPr marL="456565" indent="-304165"/>
            <a:r>
              <a:rPr lang="en-US" sz="1400">
                <a:latin typeface="Roboto" panose="02000000000000000000" pitchFamily="2" charset="0"/>
                <a:ea typeface="Roboto" panose="02000000000000000000" pitchFamily="2" charset="0"/>
                <a:cs typeface="Roboto" panose="02000000000000000000" pitchFamily="2" charset="0"/>
              </a:rPr>
              <a:t>$20.7 Million for sewer main replacement and other related upgrades</a:t>
            </a:r>
          </a:p>
          <a:p>
            <a:pPr marL="456565" indent="-304165"/>
            <a:r>
              <a:rPr lang="en-US" sz="1400">
                <a:latin typeface="Roboto" panose="02000000000000000000" pitchFamily="2" charset="0"/>
                <a:ea typeface="Roboto" panose="02000000000000000000" pitchFamily="2" charset="0"/>
                <a:cs typeface="Roboto" panose="02000000000000000000" pitchFamily="2" charset="0"/>
              </a:rPr>
              <a:t>$8.9 Million for Green Stormwater Infrastructure installations</a:t>
            </a:r>
          </a:p>
          <a:p>
            <a:pPr marL="456565" indent="-304165"/>
            <a:r>
              <a:rPr lang="en-US" sz="1400">
                <a:latin typeface="Roboto" panose="02000000000000000000" pitchFamily="2" charset="0"/>
                <a:ea typeface="Roboto" panose="02000000000000000000" pitchFamily="2" charset="0"/>
                <a:cs typeface="Roboto" panose="02000000000000000000" pitchFamily="2" charset="0"/>
              </a:rPr>
              <a:t>$7.6 Million for automatic water meter reading system and meter replacement</a:t>
            </a:r>
          </a:p>
          <a:p>
            <a:pPr marL="456565" indent="-304165"/>
            <a:r>
              <a:rPr lang="en-US" sz="1400">
                <a:latin typeface="Roboto" panose="02000000000000000000" pitchFamily="2" charset="0"/>
                <a:ea typeface="Roboto" panose="02000000000000000000" pitchFamily="2" charset="0"/>
                <a:cs typeface="Roboto" panose="02000000000000000000" pitchFamily="2" charset="0"/>
              </a:rPr>
              <a:t>$2.5 Million for fire hydrant replacement</a:t>
            </a:r>
          </a:p>
          <a:p>
            <a:pPr marL="456565" indent="-304165"/>
            <a:r>
              <a:rPr lang="en-US" sz="1400">
                <a:latin typeface="Roboto" panose="02000000000000000000" pitchFamily="2" charset="0"/>
                <a:ea typeface="Roboto" panose="02000000000000000000" pitchFamily="2" charset="0"/>
                <a:cs typeface="Roboto" panose="02000000000000000000" pitchFamily="2" charset="0"/>
              </a:rPr>
              <a:t>$31 Million for lead service line replacement</a:t>
            </a:r>
            <a:endParaRPr lang="en-US" sz="120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idx="4"/>
          </p:nvPr>
        </p:nvSpPr>
        <p:spPr/>
        <p:txBody>
          <a:bodyPr/>
          <a:lstStyle/>
          <a:p>
            <a:fld id="{00000000-1234-1234-1234-123412341234}" type="slidenum">
              <a:rPr lang="en" smtClean="0"/>
              <a:pPr/>
              <a:t>31</a:t>
            </a:fld>
            <a:endParaRPr lang="en"/>
          </a:p>
        </p:txBody>
      </p:sp>
    </p:spTree>
    <p:extLst>
      <p:ext uri="{BB962C8B-B14F-4D97-AF65-F5344CB8AC3E}">
        <p14:creationId xmlns:p14="http://schemas.microsoft.com/office/powerpoint/2010/main" val="3645057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DWSD</a:t>
            </a:r>
            <a:br>
              <a:rPr lang="en-US"/>
            </a:br>
            <a:r>
              <a:rPr lang="en-US"/>
              <a:t>How We Measure Success</a:t>
            </a:r>
          </a:p>
        </p:txBody>
      </p:sp>
      <p:sp>
        <p:nvSpPr>
          <p:cNvPr id="4" name="Slide Number Placeholder 3"/>
          <p:cNvSpPr>
            <a:spLocks noGrp="1"/>
          </p:cNvSpPr>
          <p:nvPr>
            <p:ph type="sldNum" idx="4"/>
          </p:nvPr>
        </p:nvSpPr>
        <p:spPr/>
        <p:txBody>
          <a:bodyPr/>
          <a:lstStyle/>
          <a:p>
            <a:fld id="{00000000-1234-1234-1234-123412341234}" type="slidenum">
              <a:rPr lang="en" smtClean="0"/>
              <a:pPr/>
              <a:t>32</a:t>
            </a:fld>
            <a:endParaRPr lang="en"/>
          </a:p>
        </p:txBody>
      </p:sp>
      <p:graphicFrame>
        <p:nvGraphicFramePr>
          <p:cNvPr id="8" name="Content Placeholder 4">
            <a:extLst>
              <a:ext uri="{FF2B5EF4-FFF2-40B4-BE49-F238E27FC236}">
                <a16:creationId xmlns:a16="http://schemas.microsoft.com/office/drawing/2014/main" id="{99A1342E-2C91-F0F9-023C-EC785A00609B}"/>
              </a:ext>
            </a:extLst>
          </p:cNvPr>
          <p:cNvGraphicFramePr>
            <a:graphicFrameLocks/>
          </p:cNvGraphicFramePr>
          <p:nvPr/>
        </p:nvGraphicFramePr>
        <p:xfrm>
          <a:off x="749937" y="1842044"/>
          <a:ext cx="7644126" cy="2675487"/>
        </p:xfrm>
        <a:graphic>
          <a:graphicData uri="http://schemas.openxmlformats.org/drawingml/2006/table">
            <a:tbl>
              <a:tblPr/>
              <a:tblGrid>
                <a:gridCol w="5523226">
                  <a:extLst>
                    <a:ext uri="{9D8B030D-6E8A-4147-A177-3AD203B41FA5}">
                      <a16:colId xmlns:a16="http://schemas.microsoft.com/office/drawing/2014/main" val="4012308053"/>
                    </a:ext>
                  </a:extLst>
                </a:gridCol>
                <a:gridCol w="2120900">
                  <a:extLst>
                    <a:ext uri="{9D8B030D-6E8A-4147-A177-3AD203B41FA5}">
                      <a16:colId xmlns:a16="http://schemas.microsoft.com/office/drawing/2014/main" val="1704253162"/>
                    </a:ext>
                  </a:extLst>
                </a:gridCol>
              </a:tblGrid>
              <a:tr h="107950">
                <a:tc>
                  <a:txBody>
                    <a:bodyPr/>
                    <a:lstStyle/>
                    <a:p>
                      <a:pPr algn="ctr" fontAlgn="b">
                        <a:spcBef>
                          <a:spcPts val="1200"/>
                        </a:spcBef>
                        <a:spcAft>
                          <a:spcPts val="1200"/>
                        </a:spcAft>
                      </a:pPr>
                      <a:r>
                        <a:rPr lang="en-US" sz="20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Protected From Shut Off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600"/>
                        </a:spcBef>
                        <a:spcAft>
                          <a:spcPts val="600"/>
                        </a:spcAft>
                      </a:pPr>
                      <a:r>
                        <a:rPr lang="en-US" sz="20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Households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28575" cap="flat" cmpd="sng" algn="ctr">
                      <a:solidFill>
                        <a:srgbClr val="154C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161372"/>
                  </a:ext>
                </a:extLst>
              </a:tr>
              <a:tr h="508000">
                <a:tc>
                  <a:txBody>
                    <a:bodyPr/>
                    <a:lstStyle/>
                    <a:p>
                      <a:pPr algn="l" fontAlgn="b"/>
                      <a:r>
                        <a:rPr lang="en-US"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Lifeline Enrolled</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algn="ctr" fontAlgn="b"/>
                      <a:r>
                        <a:rPr lang="en-US"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23,309</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154C4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3218373612"/>
                  </a:ext>
                </a:extLst>
              </a:tr>
              <a:tr h="530225">
                <a:tc>
                  <a:txBody>
                    <a:bodyPr/>
                    <a:lstStyle/>
                    <a:p>
                      <a:pPr algn="l" fontAlgn="b"/>
                      <a:r>
                        <a:rPr lang="en-US"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10/30/50 Payment Plan</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FED"/>
                    </a:solidFill>
                  </a:tcPr>
                </a:tc>
                <a:tc>
                  <a:txBody>
                    <a:bodyPr/>
                    <a:lstStyle/>
                    <a:p>
                      <a:pPr algn="ctr" fontAlgn="b"/>
                      <a:r>
                        <a:rPr lang="en-US"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2,581</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FED"/>
                    </a:solidFill>
                  </a:tcPr>
                </a:tc>
                <a:extLst>
                  <a:ext uri="{0D108BD9-81ED-4DB2-BD59-A6C34878D82A}">
                    <a16:rowId xmlns:a16="http://schemas.microsoft.com/office/drawing/2014/main" val="1365334207"/>
                  </a:ext>
                </a:extLst>
              </a:tr>
              <a:tr h="603250">
                <a:tc>
                  <a:txBody>
                    <a:bodyPr/>
                    <a:lstStyle/>
                    <a:p>
                      <a:pPr algn="l" fontAlgn="b"/>
                      <a:r>
                        <a:rPr lang="en-US"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Lifeline Applications Pending Approval</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DDA"/>
                    </a:solidFill>
                  </a:tcPr>
                </a:tc>
                <a:tc>
                  <a:txBody>
                    <a:bodyPr/>
                    <a:lstStyle/>
                    <a:p>
                      <a:pPr algn="ctr" fontAlgn="b"/>
                      <a:r>
                        <a:rPr lang="en-US"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173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BDDDA"/>
                    </a:solidFill>
                  </a:tcPr>
                </a:tc>
                <a:extLst>
                  <a:ext uri="{0D108BD9-81ED-4DB2-BD59-A6C34878D82A}">
                    <a16:rowId xmlns:a16="http://schemas.microsoft.com/office/drawing/2014/main" val="1182527157"/>
                  </a:ext>
                </a:extLst>
              </a:tr>
              <a:tr h="719687">
                <a:tc>
                  <a:txBody>
                    <a:bodyPr/>
                    <a:lstStyle/>
                    <a:p>
                      <a:pPr algn="l" fontAlgn="b"/>
                      <a:endParaRPr lang="en-US"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2000" b="1" i="0" u="none" strike="noStrike">
                          <a:solidFill>
                            <a:schemeClr val="tx1"/>
                          </a:solidFill>
                          <a:effectLst/>
                          <a:latin typeface="Roboto" panose="02000000000000000000" pitchFamily="2" charset="0"/>
                          <a:ea typeface="Roboto" panose="02000000000000000000" pitchFamily="2" charset="0"/>
                          <a:cs typeface="Roboto" panose="02000000000000000000" pitchFamily="2" charset="0"/>
                        </a:rPr>
                        <a:t>26,063</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688"/>
                    </a:solidFill>
                  </a:tcPr>
                </a:tc>
                <a:extLst>
                  <a:ext uri="{0D108BD9-81ED-4DB2-BD59-A6C34878D82A}">
                    <a16:rowId xmlns:a16="http://schemas.microsoft.com/office/drawing/2014/main" val="3133987513"/>
                  </a:ext>
                </a:extLst>
              </a:tr>
            </a:tbl>
          </a:graphicData>
        </a:graphic>
      </p:graphicFrame>
      <p:sp>
        <p:nvSpPr>
          <p:cNvPr id="9" name="TextBox 8">
            <a:extLst>
              <a:ext uri="{FF2B5EF4-FFF2-40B4-BE49-F238E27FC236}">
                <a16:creationId xmlns:a16="http://schemas.microsoft.com/office/drawing/2014/main" id="{F36E9CE2-CD06-627F-7222-E3D85C3450F3}"/>
              </a:ext>
            </a:extLst>
          </p:cNvPr>
          <p:cNvSpPr txBox="1"/>
          <p:nvPr/>
        </p:nvSpPr>
        <p:spPr>
          <a:xfrm>
            <a:off x="639431" y="1245218"/>
            <a:ext cx="7802136" cy="369332"/>
          </a:xfrm>
          <a:prstGeom prst="rect">
            <a:avLst/>
          </a:prstGeom>
          <a:solidFill>
            <a:srgbClr val="FEB70D"/>
          </a:solidFill>
        </p:spPr>
        <p:txBody>
          <a:bodyPr wrap="none" rtlCol="0">
            <a:spAutoFit/>
          </a:bodyPr>
          <a:lstStyle/>
          <a:p>
            <a:pPr algn="ctr"/>
            <a:r>
              <a:rPr lang="en-US" sz="1800" b="1">
                <a:latin typeface="Roboto" panose="02000000000000000000" pitchFamily="2" charset="0"/>
                <a:ea typeface="Roboto" panose="02000000000000000000" pitchFamily="2" charset="0"/>
                <a:cs typeface="Roboto" panose="02000000000000000000" pitchFamily="2" charset="0"/>
              </a:rPr>
              <a:t>DWSD Lifeline Plan is Detroit’s income-based water affordability program</a:t>
            </a:r>
          </a:p>
        </p:txBody>
      </p:sp>
      <p:sp>
        <p:nvSpPr>
          <p:cNvPr id="3" name="Text Placeholder 9">
            <a:extLst>
              <a:ext uri="{FF2B5EF4-FFF2-40B4-BE49-F238E27FC236}">
                <a16:creationId xmlns:a16="http://schemas.microsoft.com/office/drawing/2014/main" id="{8B9F3C8B-9446-876B-E418-DBD3EBD07849}"/>
              </a:ext>
            </a:extLst>
          </p:cNvPr>
          <p:cNvSpPr>
            <a:spLocks noGrp="1"/>
          </p:cNvSpPr>
          <p:nvPr>
            <p:ph type="body" idx="1"/>
          </p:nvPr>
        </p:nvSpPr>
        <p:spPr>
          <a:xfrm>
            <a:off x="0" y="4385075"/>
            <a:ext cx="3863534" cy="371595"/>
          </a:xfrm>
        </p:spPr>
        <p:txBody>
          <a:bodyPr/>
          <a:lstStyle/>
          <a:p>
            <a:pPr marL="152400" indent="0">
              <a:buNone/>
            </a:pPr>
            <a:r>
              <a:rPr lang="en-US">
                <a:latin typeface="Roboto" panose="02000000000000000000" pitchFamily="2" charset="0"/>
                <a:ea typeface="Roboto" panose="02000000000000000000" pitchFamily="2" charset="0"/>
                <a:cs typeface="Roboto" panose="02000000000000000000" pitchFamily="2" charset="0"/>
              </a:rPr>
              <a:t>This data is as of September 6, 2023</a:t>
            </a:r>
          </a:p>
        </p:txBody>
      </p:sp>
    </p:spTree>
    <p:extLst>
      <p:ext uri="{BB962C8B-B14F-4D97-AF65-F5344CB8AC3E}">
        <p14:creationId xmlns:p14="http://schemas.microsoft.com/office/powerpoint/2010/main" val="2542056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DWSD</a:t>
            </a:r>
            <a:br>
              <a:rPr lang="en-US"/>
            </a:br>
            <a:r>
              <a:rPr lang="en-US"/>
              <a:t>How We Measure Success</a:t>
            </a:r>
          </a:p>
        </p:txBody>
      </p:sp>
      <p:sp>
        <p:nvSpPr>
          <p:cNvPr id="4" name="Slide Number Placeholder 3"/>
          <p:cNvSpPr>
            <a:spLocks noGrp="1"/>
          </p:cNvSpPr>
          <p:nvPr>
            <p:ph type="sldNum" idx="4"/>
          </p:nvPr>
        </p:nvSpPr>
        <p:spPr/>
        <p:txBody>
          <a:bodyPr/>
          <a:lstStyle/>
          <a:p>
            <a:fld id="{00000000-1234-1234-1234-123412341234}" type="slidenum">
              <a:rPr lang="en" smtClean="0"/>
              <a:pPr/>
              <a:t>33</a:t>
            </a:fld>
            <a:endParaRPr lang="en"/>
          </a:p>
        </p:txBody>
      </p:sp>
      <p:pic>
        <p:nvPicPr>
          <p:cNvPr id="11" name="Picture 10">
            <a:extLst>
              <a:ext uri="{FF2B5EF4-FFF2-40B4-BE49-F238E27FC236}">
                <a16:creationId xmlns:a16="http://schemas.microsoft.com/office/drawing/2014/main" id="{19169BFE-AC01-13D9-7536-444973217A37}"/>
              </a:ext>
            </a:extLst>
          </p:cNvPr>
          <p:cNvPicPr>
            <a:picLocks noChangeAspect="1"/>
          </p:cNvPicPr>
          <p:nvPr/>
        </p:nvPicPr>
        <p:blipFill rotWithShape="1">
          <a:blip r:embed="rId3"/>
          <a:srcRect t="67070" b="1"/>
          <a:stretch/>
        </p:blipFill>
        <p:spPr>
          <a:xfrm>
            <a:off x="3863534" y="3144690"/>
            <a:ext cx="5019111" cy="1693718"/>
          </a:xfrm>
          <a:prstGeom prst="rect">
            <a:avLst/>
          </a:prstGeom>
        </p:spPr>
      </p:pic>
      <p:pic>
        <p:nvPicPr>
          <p:cNvPr id="13" name="Picture 12">
            <a:extLst>
              <a:ext uri="{FF2B5EF4-FFF2-40B4-BE49-F238E27FC236}">
                <a16:creationId xmlns:a16="http://schemas.microsoft.com/office/drawing/2014/main" id="{8C6563D8-C1C2-EEA7-ABFA-2065E91F50C2}"/>
              </a:ext>
            </a:extLst>
          </p:cNvPr>
          <p:cNvPicPr>
            <a:picLocks noChangeAspect="1"/>
          </p:cNvPicPr>
          <p:nvPr/>
        </p:nvPicPr>
        <p:blipFill rotWithShape="1">
          <a:blip r:embed="rId3"/>
          <a:srcRect b="59731"/>
          <a:stretch/>
        </p:blipFill>
        <p:spPr>
          <a:xfrm>
            <a:off x="3863534" y="1073435"/>
            <a:ext cx="5019111" cy="2071255"/>
          </a:xfrm>
          <a:prstGeom prst="rect">
            <a:avLst/>
          </a:prstGeom>
        </p:spPr>
      </p:pic>
      <p:pic>
        <p:nvPicPr>
          <p:cNvPr id="15" name="Picture 14">
            <a:extLst>
              <a:ext uri="{FF2B5EF4-FFF2-40B4-BE49-F238E27FC236}">
                <a16:creationId xmlns:a16="http://schemas.microsoft.com/office/drawing/2014/main" id="{9A430643-AC9E-FE92-27B1-8381FC338E5B}"/>
              </a:ext>
            </a:extLst>
          </p:cNvPr>
          <p:cNvPicPr>
            <a:picLocks noChangeAspect="1"/>
          </p:cNvPicPr>
          <p:nvPr/>
        </p:nvPicPr>
        <p:blipFill rotWithShape="1">
          <a:blip r:embed="rId3"/>
          <a:srcRect t="40404" r="52760" b="33064"/>
          <a:stretch/>
        </p:blipFill>
        <p:spPr>
          <a:xfrm>
            <a:off x="311700" y="1507109"/>
            <a:ext cx="2371011" cy="1364673"/>
          </a:xfrm>
          <a:prstGeom prst="rect">
            <a:avLst/>
          </a:prstGeom>
        </p:spPr>
      </p:pic>
      <p:pic>
        <p:nvPicPr>
          <p:cNvPr id="17" name="Picture 16">
            <a:extLst>
              <a:ext uri="{FF2B5EF4-FFF2-40B4-BE49-F238E27FC236}">
                <a16:creationId xmlns:a16="http://schemas.microsoft.com/office/drawing/2014/main" id="{56F79FCF-B227-145B-BBDD-280A1432CEBB}"/>
              </a:ext>
            </a:extLst>
          </p:cNvPr>
          <p:cNvPicPr>
            <a:picLocks noChangeAspect="1"/>
          </p:cNvPicPr>
          <p:nvPr/>
        </p:nvPicPr>
        <p:blipFill rotWithShape="1">
          <a:blip r:embed="rId3"/>
          <a:srcRect l="50000" t="41077" b="34411"/>
          <a:stretch/>
        </p:blipFill>
        <p:spPr>
          <a:xfrm>
            <a:off x="630354" y="3361167"/>
            <a:ext cx="2509555" cy="1260764"/>
          </a:xfrm>
          <a:prstGeom prst="rect">
            <a:avLst/>
          </a:prstGeom>
        </p:spPr>
      </p:pic>
      <p:sp>
        <p:nvSpPr>
          <p:cNvPr id="3" name="Text Placeholder 9">
            <a:extLst>
              <a:ext uri="{FF2B5EF4-FFF2-40B4-BE49-F238E27FC236}">
                <a16:creationId xmlns:a16="http://schemas.microsoft.com/office/drawing/2014/main" id="{71B7A538-67BB-89EA-382E-6A4762052762}"/>
              </a:ext>
            </a:extLst>
          </p:cNvPr>
          <p:cNvSpPr>
            <a:spLocks noGrp="1"/>
          </p:cNvSpPr>
          <p:nvPr>
            <p:ph type="body" idx="1"/>
          </p:nvPr>
        </p:nvSpPr>
        <p:spPr>
          <a:xfrm>
            <a:off x="2582955" y="4702488"/>
            <a:ext cx="1555396" cy="371595"/>
          </a:xfrm>
        </p:spPr>
        <p:txBody>
          <a:bodyPr/>
          <a:lstStyle/>
          <a:p>
            <a:pPr marL="152400" indent="0">
              <a:lnSpc>
                <a:spcPct val="100000"/>
              </a:lnSpc>
              <a:buNone/>
            </a:pPr>
            <a:r>
              <a:rPr lang="en-US" sz="1050">
                <a:latin typeface="Roboto" panose="02000000000000000000" pitchFamily="2" charset="0"/>
                <a:ea typeface="Roboto" panose="02000000000000000000" pitchFamily="2" charset="0"/>
                <a:cs typeface="Roboto" panose="02000000000000000000" pitchFamily="2" charset="0"/>
              </a:rPr>
              <a:t>This data is for calendar year 2022.</a:t>
            </a:r>
          </a:p>
        </p:txBody>
      </p:sp>
    </p:spTree>
    <p:extLst>
      <p:ext uri="{BB962C8B-B14F-4D97-AF65-F5344CB8AC3E}">
        <p14:creationId xmlns:p14="http://schemas.microsoft.com/office/powerpoint/2010/main" val="323782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1017725"/>
          </a:xfrm>
        </p:spPr>
        <p:txBody>
          <a:bodyPr/>
          <a:lstStyle/>
          <a:p>
            <a:r>
              <a:rPr lang="en-US"/>
              <a:t>DWSD</a:t>
            </a:r>
            <a:br>
              <a:rPr lang="en-US"/>
            </a:br>
            <a:r>
              <a:rPr lang="en-US"/>
              <a:t>Contact Information</a:t>
            </a:r>
          </a:p>
        </p:txBody>
      </p:sp>
      <p:sp>
        <p:nvSpPr>
          <p:cNvPr id="4" name="Slide Number Placeholder 3"/>
          <p:cNvSpPr>
            <a:spLocks noGrp="1"/>
          </p:cNvSpPr>
          <p:nvPr>
            <p:ph type="sldNum" idx="4"/>
          </p:nvPr>
        </p:nvSpPr>
        <p:spPr/>
        <p:txBody>
          <a:bodyPr/>
          <a:lstStyle/>
          <a:p>
            <a:fld id="{00000000-1234-1234-1234-123412341234}" type="slidenum">
              <a:rPr lang="en" smtClean="0"/>
              <a:pPr/>
              <a:t>34</a:t>
            </a:fld>
            <a:endParaRPr lang="en"/>
          </a:p>
        </p:txBody>
      </p:sp>
      <p:sp>
        <p:nvSpPr>
          <p:cNvPr id="5" name="Rectangle 4"/>
          <p:cNvSpPr/>
          <p:nvPr/>
        </p:nvSpPr>
        <p:spPr>
          <a:xfrm>
            <a:off x="311699" y="2809641"/>
            <a:ext cx="5820160" cy="1384995"/>
          </a:xfrm>
          <a:prstGeom prst="rect">
            <a:avLst/>
          </a:prstGeom>
        </p:spPr>
        <p:txBody>
          <a:bodyPr wrap="square">
            <a:spAutoFit/>
          </a:bodyPr>
          <a:lstStyle/>
          <a:p>
            <a:endParaRPr lang="en-US" sz="1800" b="1">
              <a:latin typeface="Montserrat" panose="02000505000000020004" pitchFamily="2" charset="0"/>
            </a:endParaRPr>
          </a:p>
          <a:p>
            <a:r>
              <a:rPr lang="en-US" sz="1800" b="1">
                <a:solidFill>
                  <a:srgbClr val="009688"/>
                </a:solidFill>
                <a:latin typeface="Montserrat" panose="02000505000000020004" pitchFamily="2" charset="0"/>
              </a:rPr>
              <a:t>Customer Service: </a:t>
            </a:r>
            <a:r>
              <a:rPr lang="en-US" sz="1800" b="1">
                <a:latin typeface="Montserrat" panose="02000505000000020004" pitchFamily="2" charset="0"/>
              </a:rPr>
              <a:t>313-267-8000 </a:t>
            </a:r>
          </a:p>
          <a:p>
            <a:endParaRPr lang="en-US" sz="1800" b="1">
              <a:latin typeface="Montserrat" panose="02000505000000020004" pitchFamily="2" charset="0"/>
            </a:endParaRPr>
          </a:p>
          <a:p>
            <a:r>
              <a:rPr lang="en-US" sz="1800" b="1">
                <a:solidFill>
                  <a:srgbClr val="009688"/>
                </a:solidFill>
                <a:latin typeface="Montserrat" panose="02000505000000020004" pitchFamily="2" charset="0"/>
              </a:rPr>
              <a:t>DWSD website</a:t>
            </a:r>
          </a:p>
          <a:p>
            <a:r>
              <a:rPr lang="en-US" sz="1200" b="1">
                <a:latin typeface="Montserrat" panose="02000505000000020004" pitchFamily="2" charset="0"/>
              </a:rPr>
              <a:t>https://detroitmi.gov/DWSD</a:t>
            </a:r>
          </a:p>
        </p:txBody>
      </p:sp>
      <p:sp>
        <p:nvSpPr>
          <p:cNvPr id="7" name="Rectangle 6">
            <a:extLst>
              <a:ext uri="{FF2B5EF4-FFF2-40B4-BE49-F238E27FC236}">
                <a16:creationId xmlns:a16="http://schemas.microsoft.com/office/drawing/2014/main" id="{24425162-8F73-8238-E7F5-703FC636ED42}"/>
              </a:ext>
            </a:extLst>
          </p:cNvPr>
          <p:cNvSpPr/>
          <p:nvPr/>
        </p:nvSpPr>
        <p:spPr>
          <a:xfrm>
            <a:off x="5589143" y="1523779"/>
            <a:ext cx="3128185" cy="2996676"/>
          </a:xfrm>
          <a:prstGeom prst="rect">
            <a:avLst/>
          </a:prstGeom>
          <a:solidFill>
            <a:srgbClr val="CBDD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50B275-1157-4D65-A238-133685F7F7FC}"/>
              </a:ext>
            </a:extLst>
          </p:cNvPr>
          <p:cNvSpPr txBox="1"/>
          <p:nvPr/>
        </p:nvSpPr>
        <p:spPr>
          <a:xfrm>
            <a:off x="6283562" y="2601324"/>
            <a:ext cx="2487889" cy="276999"/>
          </a:xfrm>
          <a:prstGeom prst="rect">
            <a:avLst/>
          </a:prstGeom>
          <a:noFill/>
        </p:spPr>
        <p:txBody>
          <a:bodyPr wrap="square" rtlCol="0">
            <a:spAutoFit/>
          </a:bodyPr>
          <a:lstStyle/>
          <a:p>
            <a:r>
              <a:rPr lang="en-US" sz="1200" b="0" i="0">
                <a:solidFill>
                  <a:srgbClr val="009688"/>
                </a:solidFill>
                <a:latin typeface="Franklin Gothic Book" panose="020B0503020102020204" pitchFamily="34" charset="0"/>
              </a:rPr>
              <a:t>Facebook.com/DWSDDetroit</a:t>
            </a:r>
          </a:p>
        </p:txBody>
      </p:sp>
      <p:sp>
        <p:nvSpPr>
          <p:cNvPr id="9" name="TextBox 8">
            <a:extLst>
              <a:ext uri="{FF2B5EF4-FFF2-40B4-BE49-F238E27FC236}">
                <a16:creationId xmlns:a16="http://schemas.microsoft.com/office/drawing/2014/main" id="{73F1C0EB-209D-9E24-BB2D-E06356BF17E0}"/>
              </a:ext>
            </a:extLst>
          </p:cNvPr>
          <p:cNvSpPr txBox="1"/>
          <p:nvPr/>
        </p:nvSpPr>
        <p:spPr>
          <a:xfrm>
            <a:off x="6283562" y="3214890"/>
            <a:ext cx="2487889" cy="276999"/>
          </a:xfrm>
          <a:prstGeom prst="rect">
            <a:avLst/>
          </a:prstGeom>
          <a:noFill/>
        </p:spPr>
        <p:txBody>
          <a:bodyPr wrap="square" rtlCol="0">
            <a:spAutoFit/>
          </a:bodyPr>
          <a:lstStyle/>
          <a:p>
            <a:r>
              <a:rPr lang="en-US" sz="1200" b="0" i="0">
                <a:solidFill>
                  <a:srgbClr val="009688"/>
                </a:solidFill>
                <a:latin typeface="Franklin Gothic Book" panose="020B0503020102020204" pitchFamily="34" charset="0"/>
              </a:rPr>
              <a:t>@DetroitWaterDep</a:t>
            </a:r>
          </a:p>
        </p:txBody>
      </p:sp>
      <p:sp>
        <p:nvSpPr>
          <p:cNvPr id="10" name="TextBox 9">
            <a:extLst>
              <a:ext uri="{FF2B5EF4-FFF2-40B4-BE49-F238E27FC236}">
                <a16:creationId xmlns:a16="http://schemas.microsoft.com/office/drawing/2014/main" id="{7B290897-C0B3-4F7C-F9B4-54B3BEF62BD2}"/>
              </a:ext>
            </a:extLst>
          </p:cNvPr>
          <p:cNvSpPr txBox="1"/>
          <p:nvPr/>
        </p:nvSpPr>
        <p:spPr>
          <a:xfrm>
            <a:off x="6283562" y="3861708"/>
            <a:ext cx="2487889" cy="276999"/>
          </a:xfrm>
          <a:prstGeom prst="rect">
            <a:avLst/>
          </a:prstGeom>
          <a:noFill/>
        </p:spPr>
        <p:txBody>
          <a:bodyPr wrap="square" rtlCol="0">
            <a:spAutoFit/>
          </a:bodyPr>
          <a:lstStyle/>
          <a:p>
            <a:r>
              <a:rPr lang="en-US" sz="1200" b="0" i="0">
                <a:solidFill>
                  <a:srgbClr val="009688"/>
                </a:solidFill>
                <a:latin typeface="Franklin Gothic Book" panose="020B0503020102020204" pitchFamily="34" charset="0"/>
              </a:rPr>
              <a:t>YouTube.com/DWSDwater</a:t>
            </a:r>
          </a:p>
        </p:txBody>
      </p:sp>
      <p:sp>
        <p:nvSpPr>
          <p:cNvPr id="11" name="Title 1">
            <a:extLst>
              <a:ext uri="{FF2B5EF4-FFF2-40B4-BE49-F238E27FC236}">
                <a16:creationId xmlns:a16="http://schemas.microsoft.com/office/drawing/2014/main" id="{89840299-AB03-2DA4-5543-0B6E32FA252C}"/>
              </a:ext>
            </a:extLst>
          </p:cNvPr>
          <p:cNvSpPr txBox="1">
            <a:spLocks/>
          </p:cNvSpPr>
          <p:nvPr/>
        </p:nvSpPr>
        <p:spPr>
          <a:xfrm>
            <a:off x="5909190" y="1655710"/>
            <a:ext cx="2487888" cy="937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063534"/>
                </a:solidFill>
                <a:latin typeface="Franklin Gothic Demi" panose="020B0603020102020204" pitchFamily="34" charset="0"/>
                <a:ea typeface="+mj-ea"/>
                <a:cs typeface="+mj-cs"/>
              </a:defRPr>
            </a:lvl1pPr>
          </a:lstStyle>
          <a:p>
            <a:pPr algn="ctr"/>
            <a:r>
              <a:rPr lang="en-US"/>
              <a:t>FOLLOW US!</a:t>
            </a:r>
          </a:p>
        </p:txBody>
      </p:sp>
      <p:pic>
        <p:nvPicPr>
          <p:cNvPr id="12" name="Picture 11">
            <a:extLst>
              <a:ext uri="{FF2B5EF4-FFF2-40B4-BE49-F238E27FC236}">
                <a16:creationId xmlns:a16="http://schemas.microsoft.com/office/drawing/2014/main" id="{6AA8A2AF-54B3-AAB3-9F18-D5299448F310}"/>
              </a:ext>
            </a:extLst>
          </p:cNvPr>
          <p:cNvPicPr>
            <a:picLocks noChangeAspect="1"/>
          </p:cNvPicPr>
          <p:nvPr/>
        </p:nvPicPr>
        <p:blipFill>
          <a:blip r:embed="rId3"/>
          <a:stretch>
            <a:fillRect/>
          </a:stretch>
        </p:blipFill>
        <p:spPr>
          <a:xfrm>
            <a:off x="5888498" y="2569968"/>
            <a:ext cx="365760" cy="366065"/>
          </a:xfrm>
          <a:prstGeom prst="rect">
            <a:avLst/>
          </a:prstGeom>
        </p:spPr>
      </p:pic>
      <p:pic>
        <p:nvPicPr>
          <p:cNvPr id="13" name="Picture 12">
            <a:extLst>
              <a:ext uri="{FF2B5EF4-FFF2-40B4-BE49-F238E27FC236}">
                <a16:creationId xmlns:a16="http://schemas.microsoft.com/office/drawing/2014/main" id="{DBAFC701-4999-9D8C-7B0B-ABB387B14C44}"/>
              </a:ext>
            </a:extLst>
          </p:cNvPr>
          <p:cNvPicPr>
            <a:picLocks noChangeAspect="1"/>
          </p:cNvPicPr>
          <p:nvPr/>
        </p:nvPicPr>
        <p:blipFill>
          <a:blip r:embed="rId4"/>
          <a:srcRect/>
          <a:stretch/>
        </p:blipFill>
        <p:spPr>
          <a:xfrm>
            <a:off x="5888498" y="3172531"/>
            <a:ext cx="365760" cy="365760"/>
          </a:xfrm>
          <a:prstGeom prst="rect">
            <a:avLst/>
          </a:prstGeom>
        </p:spPr>
      </p:pic>
      <p:pic>
        <p:nvPicPr>
          <p:cNvPr id="14" name="Picture 13">
            <a:extLst>
              <a:ext uri="{FF2B5EF4-FFF2-40B4-BE49-F238E27FC236}">
                <a16:creationId xmlns:a16="http://schemas.microsoft.com/office/drawing/2014/main" id="{6A43839D-5E15-B1C0-9818-EBFC09F97571}"/>
              </a:ext>
            </a:extLst>
          </p:cNvPr>
          <p:cNvPicPr>
            <a:picLocks noChangeAspect="1"/>
          </p:cNvPicPr>
          <p:nvPr/>
        </p:nvPicPr>
        <p:blipFill>
          <a:blip r:embed="rId5"/>
          <a:srcRect/>
          <a:stretch/>
        </p:blipFill>
        <p:spPr>
          <a:xfrm>
            <a:off x="5888650" y="3817469"/>
            <a:ext cx="365455" cy="365760"/>
          </a:xfrm>
          <a:prstGeom prst="rect">
            <a:avLst/>
          </a:prstGeom>
        </p:spPr>
      </p:pic>
      <p:pic>
        <p:nvPicPr>
          <p:cNvPr id="15" name="Picture 14" descr="Logo, company name&#10;&#10;Description automatically generated">
            <a:extLst>
              <a:ext uri="{FF2B5EF4-FFF2-40B4-BE49-F238E27FC236}">
                <a16:creationId xmlns:a16="http://schemas.microsoft.com/office/drawing/2014/main" id="{2AC750A8-1D36-A022-589C-09D817F783B6}"/>
              </a:ext>
            </a:extLst>
          </p:cNvPr>
          <p:cNvPicPr>
            <a:picLocks noChangeAspect="1"/>
          </p:cNvPicPr>
          <p:nvPr/>
        </p:nvPicPr>
        <p:blipFill>
          <a:blip r:embed="rId6"/>
          <a:stretch>
            <a:fillRect/>
          </a:stretch>
        </p:blipFill>
        <p:spPr>
          <a:xfrm>
            <a:off x="248771" y="1343731"/>
            <a:ext cx="1407571" cy="1828800"/>
          </a:xfrm>
          <a:prstGeom prst="rect">
            <a:avLst/>
          </a:prstGeom>
        </p:spPr>
      </p:pic>
    </p:spTree>
    <p:extLst>
      <p:ext uri="{BB962C8B-B14F-4D97-AF65-F5344CB8AC3E}">
        <p14:creationId xmlns:p14="http://schemas.microsoft.com/office/powerpoint/2010/main" val="3212165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Slide Number Placeholder 1"/>
          <p:cNvSpPr>
            <a:spLocks noGrp="1"/>
          </p:cNvSpPr>
          <p:nvPr>
            <p:ph type="sldNum" idx="4"/>
          </p:nvPr>
        </p:nvSpPr>
        <p:spPr/>
        <p:txBody>
          <a:bodyPr/>
          <a:lstStyle/>
          <a:p>
            <a:fld id="{00000000-1234-1234-1234-123412341234}" type="slidenum">
              <a:rPr lang="en" smtClean="0"/>
              <a:pPr/>
              <a:t>35</a:t>
            </a:fld>
            <a:endParaRPr lang="en"/>
          </a:p>
        </p:txBody>
      </p:sp>
      <p:sp>
        <p:nvSpPr>
          <p:cNvPr id="9" name="Title 2"/>
          <p:cNvSpPr>
            <a:spLocks noGrp="1"/>
          </p:cNvSpPr>
          <p:nvPr>
            <p:ph type="title"/>
          </p:nvPr>
        </p:nvSpPr>
        <p:spPr>
          <a:xfrm>
            <a:off x="311700" y="445025"/>
            <a:ext cx="8520600" cy="572700"/>
          </a:xfrm>
        </p:spPr>
        <p:txBody>
          <a:bodyPr/>
          <a:lstStyle/>
          <a:p>
            <a:endParaRPr lang="en-US" sz="2400">
              <a:solidFill>
                <a:schemeClr val="bg1"/>
              </a:solidFill>
            </a:endParaRPr>
          </a:p>
        </p:txBody>
      </p:sp>
      <p:sp>
        <p:nvSpPr>
          <p:cNvPr id="4" name="Google Shape;76;p14">
            <a:extLst>
              <a:ext uri="{FF2B5EF4-FFF2-40B4-BE49-F238E27FC236}">
                <a16:creationId xmlns:a16="http://schemas.microsoft.com/office/drawing/2014/main" id="{2D0BD1C3-F238-4A06-9AA0-83E8AFC5546B}"/>
              </a:ext>
            </a:extLst>
          </p:cNvPr>
          <p:cNvSpPr txBox="1">
            <a:spLocks/>
          </p:cNvSpPr>
          <p:nvPr/>
        </p:nvSpPr>
        <p:spPr>
          <a:xfrm>
            <a:off x="0" y="0"/>
            <a:ext cx="9144000" cy="5143500"/>
          </a:xfrm>
          <a:prstGeom prst="rect">
            <a:avLst/>
          </a:prstGeom>
          <a:solidFill>
            <a:srgbClr val="91CFAF"/>
          </a:solidFill>
          <a:ln w="12700" cmpd="sng">
            <a:solidFill>
              <a:srgbClr val="006600"/>
            </a:solidFill>
          </a:ln>
        </p:spPr>
        <p:txBody>
          <a:bodyPr spcFirstLastPara="1" vert="horz" wrap="square" lIns="121900" tIns="121900" rIns="121900" bIns="1219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Black"/>
              <a:buNone/>
              <a:defRPr sz="2800" b="0"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r>
              <a:rPr lang="en-US"/>
            </a:br>
            <a:br>
              <a:rPr lang="en-US"/>
            </a:br>
            <a:br>
              <a:rPr lang="en-US" sz="1600"/>
            </a:br>
            <a:endParaRPr lang="en-US" sz="1600"/>
          </a:p>
          <a:p>
            <a:pPr algn="ctr"/>
            <a:endParaRPr lang="en-US" sz="1600">
              <a:latin typeface="Montserrat Black" panose="00000A00000000000000" pitchFamily="2" charset="0"/>
            </a:endParaRPr>
          </a:p>
          <a:p>
            <a:pPr algn="ctr"/>
            <a:endParaRPr lang="en-US" sz="1600">
              <a:latin typeface="Montserrat Black" panose="00000A00000000000000" pitchFamily="2" charset="0"/>
            </a:endParaRPr>
          </a:p>
          <a:p>
            <a:pPr algn="ctr"/>
            <a:r>
              <a:rPr lang="en-US" sz="2400"/>
              <a:t>Questions?</a:t>
            </a:r>
            <a:br>
              <a:rPr lang="en-US" sz="2400">
                <a:latin typeface="Montserrat Black" panose="00000A00000000000000" pitchFamily="2" charset="0"/>
              </a:rPr>
            </a:br>
            <a:br>
              <a:rPr lang="en-US" sz="1800">
                <a:latin typeface="Montserrat Black" panose="00000A00000000000000" pitchFamily="2" charset="0"/>
              </a:rPr>
            </a:br>
            <a:r>
              <a:rPr lang="en-US" sz="1800"/>
              <a:t>Moderated Public Comment: </a:t>
            </a:r>
            <a:br>
              <a:rPr lang="en-US" sz="1800">
                <a:latin typeface="Montserrat Black" panose="00000A00000000000000" pitchFamily="2" charset="0"/>
              </a:rPr>
            </a:br>
            <a:r>
              <a:rPr lang="en-US" sz="1800"/>
              <a:t>“Raise Hand” function in Zoom </a:t>
            </a:r>
            <a:br>
              <a:rPr lang="en-US" sz="1800">
                <a:latin typeface="Montserrat Black" panose="00000A00000000000000" pitchFamily="2" charset="0"/>
              </a:rPr>
            </a:br>
            <a:endParaRPr lang="en-US" sz="1800"/>
          </a:p>
          <a:p>
            <a:pPr algn="ctr"/>
            <a:r>
              <a:rPr lang="en-US" sz="1800"/>
              <a:t>Share more by emailing:</a:t>
            </a:r>
            <a:br>
              <a:rPr lang="en-US" sz="3600">
                <a:latin typeface="Montserrat" panose="02000505000000020004" pitchFamily="2" charset="0"/>
              </a:rPr>
            </a:br>
            <a:br>
              <a:rPr lang="en-US" sz="4400" b="1">
                <a:latin typeface="Montserrat" panose="02000505000000020004" pitchFamily="2" charset="0"/>
              </a:rPr>
            </a:br>
            <a:br>
              <a:rPr lang="en-US" sz="2000">
                <a:latin typeface="Montserrat" panose="02000505000000020004" pitchFamily="2" charset="0"/>
              </a:rPr>
            </a:br>
            <a:endParaRPr lang="en-US" sz="2000">
              <a:latin typeface="Montserrat" panose="02000505000000020004" pitchFamily="2" charset="0"/>
            </a:endParaRPr>
          </a:p>
        </p:txBody>
      </p:sp>
      <p:pic>
        <p:nvPicPr>
          <p:cNvPr id="5" name="Google Shape;78;p14">
            <a:extLst>
              <a:ext uri="{FF2B5EF4-FFF2-40B4-BE49-F238E27FC236}">
                <a16:creationId xmlns:a16="http://schemas.microsoft.com/office/drawing/2014/main" id="{B7E4D858-0177-49C0-9691-77189CDF5090}"/>
              </a:ext>
            </a:extLst>
          </p:cNvPr>
          <p:cNvPicPr preferRelativeResize="0"/>
          <p:nvPr/>
        </p:nvPicPr>
        <p:blipFill>
          <a:blip r:embed="rId3">
            <a:alphaModFix/>
          </a:blip>
          <a:stretch>
            <a:fillRect/>
          </a:stretch>
        </p:blipFill>
        <p:spPr>
          <a:xfrm>
            <a:off x="4006839" y="81988"/>
            <a:ext cx="1130321" cy="1298773"/>
          </a:xfrm>
          <a:prstGeom prst="rect">
            <a:avLst/>
          </a:prstGeom>
          <a:noFill/>
          <a:ln>
            <a:noFill/>
          </a:ln>
        </p:spPr>
      </p:pic>
      <p:sp>
        <p:nvSpPr>
          <p:cNvPr id="7" name="TextBox 6">
            <a:extLst>
              <a:ext uri="{FF2B5EF4-FFF2-40B4-BE49-F238E27FC236}">
                <a16:creationId xmlns:a16="http://schemas.microsoft.com/office/drawing/2014/main" id="{98F3CE7F-58A5-79DD-2804-4E88897BBC5A}"/>
              </a:ext>
            </a:extLst>
          </p:cNvPr>
          <p:cNvSpPr txBox="1"/>
          <p:nvPr/>
        </p:nvSpPr>
        <p:spPr>
          <a:xfrm>
            <a:off x="2730261" y="3799550"/>
            <a:ext cx="3688657" cy="276999"/>
          </a:xfrm>
          <a:prstGeom prst="rect">
            <a:avLst/>
          </a:prstGeom>
          <a:solidFill>
            <a:srgbClr val="FFC000"/>
          </a:solidFill>
        </p:spPr>
        <p:txBody>
          <a:bodyPr wrap="square" lIns="91440" tIns="0" rIns="91440" bIns="0" rtlCol="0" anchor="ctr">
            <a:spAutoFit/>
          </a:bodyPr>
          <a:lstStyle/>
          <a:p>
            <a:pPr algn="ctr"/>
            <a:r>
              <a:rPr lang="en-US" sz="1800" b="1">
                <a:latin typeface="Montserrat"/>
              </a:rPr>
              <a:t>YourBudget@detroitmi.gov</a:t>
            </a:r>
          </a:p>
        </p:txBody>
      </p:sp>
    </p:spTree>
    <p:extLst>
      <p:ext uri="{BB962C8B-B14F-4D97-AF65-F5344CB8AC3E}">
        <p14:creationId xmlns:p14="http://schemas.microsoft.com/office/powerpoint/2010/main" val="20887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Slide Number Placeholder 1"/>
          <p:cNvSpPr>
            <a:spLocks noGrp="1"/>
          </p:cNvSpPr>
          <p:nvPr>
            <p:ph type="sldNum" idx="4"/>
          </p:nvPr>
        </p:nvSpPr>
        <p:spPr/>
        <p:txBody>
          <a:bodyPr/>
          <a:lstStyle/>
          <a:p>
            <a:fld id="{00000000-1234-1234-1234-123412341234}" type="slidenum">
              <a:rPr lang="en" smtClean="0"/>
              <a:pPr/>
              <a:t>4</a:t>
            </a:fld>
            <a:endParaRPr lang="en"/>
          </a:p>
        </p:txBody>
      </p:sp>
      <p:sp>
        <p:nvSpPr>
          <p:cNvPr id="3" name="Title 2"/>
          <p:cNvSpPr>
            <a:spLocks noGrp="1"/>
          </p:cNvSpPr>
          <p:nvPr>
            <p:ph type="title"/>
          </p:nvPr>
        </p:nvSpPr>
        <p:spPr/>
        <p:txBody>
          <a:bodyPr/>
          <a:lstStyle/>
          <a:p>
            <a:r>
              <a:rPr lang="en-US" sz="2400">
                <a:solidFill>
                  <a:schemeClr val="bg1"/>
                </a:solidFill>
              </a:rPr>
              <a:t>Where does the budget money come from?</a:t>
            </a:r>
          </a:p>
        </p:txBody>
      </p:sp>
      <p:sp>
        <p:nvSpPr>
          <p:cNvPr id="6" name="Text Placeholder 6">
            <a:extLst>
              <a:ext uri="{FF2B5EF4-FFF2-40B4-BE49-F238E27FC236}">
                <a16:creationId xmlns:a16="http://schemas.microsoft.com/office/drawing/2014/main" id="{3AD762D5-CB9A-4DF4-AD4F-3D0484CA439A}"/>
              </a:ext>
            </a:extLst>
          </p:cNvPr>
          <p:cNvSpPr>
            <a:spLocks noGrp="1"/>
          </p:cNvSpPr>
          <p:nvPr>
            <p:ph type="body" idx="1"/>
          </p:nvPr>
        </p:nvSpPr>
        <p:spPr>
          <a:xfrm>
            <a:off x="4615386" y="1152764"/>
            <a:ext cx="4405773" cy="3714040"/>
          </a:xfrm>
        </p:spPr>
        <p:txBody>
          <a:bodyPr/>
          <a:lstStyle/>
          <a:p>
            <a:pPr>
              <a:spcAft>
                <a:spcPts val="1200"/>
              </a:spcAft>
              <a:buClr>
                <a:srgbClr val="18252A"/>
              </a:buClr>
            </a:pPr>
            <a:r>
              <a:rPr lang="en-US" sz="1400">
                <a:solidFill>
                  <a:srgbClr val="18252A"/>
                </a:solidFill>
                <a:latin typeface="Roboto" panose="02000000000000000000" pitchFamily="2" charset="0"/>
                <a:ea typeface="Roboto" panose="02000000000000000000" pitchFamily="2" charset="0"/>
                <a:cs typeface="Roboto" panose="02000000000000000000" pitchFamily="2" charset="0"/>
              </a:rPr>
              <a:t>Detroit’s FY24 city budget totals </a:t>
            </a:r>
            <a:r>
              <a:rPr lang="en-US" sz="1400" b="1">
                <a:solidFill>
                  <a:srgbClr val="18252A"/>
                </a:solidFill>
                <a:latin typeface="Roboto" panose="02000000000000000000" pitchFamily="2" charset="0"/>
                <a:ea typeface="Roboto" panose="02000000000000000000" pitchFamily="2" charset="0"/>
                <a:cs typeface="Roboto" panose="02000000000000000000" pitchFamily="2" charset="0"/>
              </a:rPr>
              <a:t>$2.6 billion</a:t>
            </a:r>
          </a:p>
          <a:p>
            <a:pPr>
              <a:spcAft>
                <a:spcPts val="1200"/>
              </a:spcAft>
              <a:buClr>
                <a:srgbClr val="18252A"/>
              </a:buClr>
            </a:pPr>
            <a:r>
              <a:rPr lang="en-US" sz="1400">
                <a:solidFill>
                  <a:srgbClr val="18252A"/>
                </a:solidFill>
                <a:latin typeface="Roboto" panose="02000000000000000000" pitchFamily="2" charset="0"/>
                <a:ea typeface="Roboto" panose="02000000000000000000" pitchFamily="2" charset="0"/>
                <a:cs typeface="Roboto" panose="02000000000000000000" pitchFamily="2" charset="0"/>
              </a:rPr>
              <a:t>Revenue sources that support the General Fund include: Wagering Tax, Property Tax, Income Tax, Utility Users Tax, and State Revenue Sharing</a:t>
            </a:r>
          </a:p>
          <a:p>
            <a:pPr>
              <a:spcAft>
                <a:spcPts val="1200"/>
              </a:spcAft>
              <a:buClr>
                <a:srgbClr val="18252A"/>
              </a:buClr>
            </a:pPr>
            <a:r>
              <a:rPr lang="en-US"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“Other” category includes: court fines &amp; fees, parking fines &amp; fees, licenses, permits, inspections, and emergency medical services fees</a:t>
            </a:r>
            <a:r>
              <a:rPr lang="en-US" sz="1400" b="0" i="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sz="1400" b="0" i="0">
              <a:solidFill>
                <a:srgbClr val="444444"/>
              </a:solidFill>
              <a:effectLst/>
              <a:latin typeface="Roboto" panose="02000000000000000000" pitchFamily="2" charset="0"/>
              <a:ea typeface="Roboto" panose="02000000000000000000" pitchFamily="2" charset="0"/>
              <a:cs typeface="Roboto" panose="02000000000000000000" pitchFamily="2" charset="0"/>
            </a:endParaRPr>
          </a:p>
        </p:txBody>
      </p:sp>
      <p:graphicFrame>
        <p:nvGraphicFramePr>
          <p:cNvPr id="4" name="Chart 3">
            <a:extLst>
              <a:ext uri="{FF2B5EF4-FFF2-40B4-BE49-F238E27FC236}">
                <a16:creationId xmlns:a16="http://schemas.microsoft.com/office/drawing/2014/main" id="{7540BA26-6EFB-485E-B34A-C5ABD3B6A90A}"/>
              </a:ext>
            </a:extLst>
          </p:cNvPr>
          <p:cNvGraphicFramePr/>
          <p:nvPr>
            <p:extLst>
              <p:ext uri="{D42A27DB-BD31-4B8C-83A1-F6EECF244321}">
                <p14:modId xmlns:p14="http://schemas.microsoft.com/office/powerpoint/2010/main" val="1195263420"/>
              </p:ext>
            </p:extLst>
          </p:nvPr>
        </p:nvGraphicFramePr>
        <p:xfrm>
          <a:off x="122841" y="1061024"/>
          <a:ext cx="4794637" cy="3688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35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Slide Number Placeholder 1"/>
          <p:cNvSpPr>
            <a:spLocks noGrp="1"/>
          </p:cNvSpPr>
          <p:nvPr>
            <p:ph type="sldNum" idx="4"/>
          </p:nvPr>
        </p:nvSpPr>
        <p:spPr/>
        <p:txBody>
          <a:bodyPr/>
          <a:lstStyle/>
          <a:p>
            <a:fld id="{00000000-1234-1234-1234-123412341234}" type="slidenum">
              <a:rPr lang="en" smtClean="0"/>
              <a:pPr/>
              <a:t>5</a:t>
            </a:fld>
            <a:endParaRPr lang="en"/>
          </a:p>
        </p:txBody>
      </p:sp>
      <p:sp>
        <p:nvSpPr>
          <p:cNvPr id="3" name="Title 2"/>
          <p:cNvSpPr>
            <a:spLocks noGrp="1"/>
          </p:cNvSpPr>
          <p:nvPr>
            <p:ph type="title"/>
          </p:nvPr>
        </p:nvSpPr>
        <p:spPr>
          <a:xfrm>
            <a:off x="311700" y="496451"/>
            <a:ext cx="8520600" cy="572700"/>
          </a:xfrm>
        </p:spPr>
        <p:txBody>
          <a:bodyPr/>
          <a:lstStyle/>
          <a:p>
            <a:r>
              <a:rPr lang="en-US" sz="2400">
                <a:solidFill>
                  <a:schemeClr val="bg1"/>
                </a:solidFill>
              </a:rPr>
              <a:t>Where does the budget money go?</a:t>
            </a:r>
          </a:p>
        </p:txBody>
      </p:sp>
      <p:graphicFrame>
        <p:nvGraphicFramePr>
          <p:cNvPr id="9" name="Chart 8">
            <a:extLst>
              <a:ext uri="{FF2B5EF4-FFF2-40B4-BE49-F238E27FC236}">
                <a16:creationId xmlns:a16="http://schemas.microsoft.com/office/drawing/2014/main" id="{3D9DBDAE-432C-444A-9ECA-34FF6F40BD07}"/>
              </a:ext>
            </a:extLst>
          </p:cNvPr>
          <p:cNvGraphicFramePr/>
          <p:nvPr>
            <p:extLst>
              <p:ext uri="{D42A27DB-BD31-4B8C-83A1-F6EECF244321}">
                <p14:modId xmlns:p14="http://schemas.microsoft.com/office/powerpoint/2010/main" val="2377922258"/>
              </p:ext>
            </p:extLst>
          </p:nvPr>
        </p:nvGraphicFramePr>
        <p:xfrm>
          <a:off x="0" y="1069151"/>
          <a:ext cx="5689600" cy="37321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6">
            <a:extLst>
              <a:ext uri="{FF2B5EF4-FFF2-40B4-BE49-F238E27FC236}">
                <a16:creationId xmlns:a16="http://schemas.microsoft.com/office/drawing/2014/main" id="{88C1FE5C-5351-B85C-8801-4E8CB74CF7A1}"/>
              </a:ext>
            </a:extLst>
          </p:cNvPr>
          <p:cNvSpPr>
            <a:spLocks noGrp="1"/>
          </p:cNvSpPr>
          <p:nvPr>
            <p:ph type="body" idx="1"/>
          </p:nvPr>
        </p:nvSpPr>
        <p:spPr>
          <a:xfrm>
            <a:off x="4615386" y="1152764"/>
            <a:ext cx="4405773" cy="3648562"/>
          </a:xfrm>
        </p:spPr>
        <p:txBody>
          <a:bodyPr/>
          <a:lstStyle/>
          <a:p>
            <a:pPr>
              <a:spcBef>
                <a:spcPts val="1200"/>
              </a:spcBef>
              <a:buClr>
                <a:srgbClr val="18252A"/>
              </a:buClr>
            </a:pPr>
            <a:r>
              <a:rPr lang="en-US" sz="1400">
                <a:solidFill>
                  <a:srgbClr val="18252A"/>
                </a:solidFill>
                <a:latin typeface="Roboto" panose="02000000000000000000" pitchFamily="2" charset="0"/>
                <a:ea typeface="Roboto" panose="02000000000000000000" pitchFamily="2" charset="0"/>
                <a:cs typeface="Roboto" panose="02000000000000000000" pitchFamily="2" charset="0"/>
              </a:rPr>
              <a:t>The City’s expenditures exactly equal its revenues to maintain a balanced budget </a:t>
            </a:r>
            <a:endParaRPr lang="en-US" sz="1400" b="1">
              <a:solidFill>
                <a:srgbClr val="18252A"/>
              </a:solidFill>
              <a:latin typeface="Roboto" panose="02000000000000000000" pitchFamily="2" charset="0"/>
              <a:ea typeface="Roboto" panose="02000000000000000000" pitchFamily="2" charset="0"/>
              <a:cs typeface="Roboto" panose="02000000000000000000" pitchFamily="2" charset="0"/>
            </a:endParaRPr>
          </a:p>
          <a:p>
            <a:pPr>
              <a:spcBef>
                <a:spcPts val="1200"/>
              </a:spcBef>
              <a:buClr>
                <a:srgbClr val="18252A"/>
              </a:buClr>
            </a:pPr>
            <a:r>
              <a:rPr lang="en-US" sz="1400">
                <a:solidFill>
                  <a:srgbClr val="18252A"/>
                </a:solidFill>
                <a:latin typeface="Roboto" panose="02000000000000000000" pitchFamily="2" charset="0"/>
                <a:ea typeface="Roboto" panose="02000000000000000000" pitchFamily="2" charset="0"/>
                <a:cs typeface="Roboto" panose="02000000000000000000" pitchFamily="2" charset="0"/>
              </a:rPr>
              <a:t>The FY24 budget supports approximately 10,800 full-time equivalent (FTE) positions</a:t>
            </a:r>
          </a:p>
          <a:p>
            <a:pPr>
              <a:spcBef>
                <a:spcPts val="1200"/>
              </a:spcBef>
              <a:buClr>
                <a:srgbClr val="18252A"/>
              </a:buClr>
            </a:pPr>
            <a:r>
              <a:rPr lang="en-US" sz="1400" b="0" i="0">
                <a:solidFill>
                  <a:schemeClr val="bg1"/>
                </a:solidFill>
                <a:effectLst/>
                <a:latin typeface="Roboto" panose="02000000000000000000" pitchFamily="2" charset="0"/>
                <a:ea typeface="Roboto" panose="02000000000000000000" pitchFamily="2" charset="0"/>
                <a:cs typeface="Roboto" panose="02000000000000000000" pitchFamily="2" charset="0"/>
              </a:rPr>
              <a:t>The FY24 budget supports an increase of 288.5 FTE positions, supporting departments like health, general services, and water and sewer</a:t>
            </a:r>
          </a:p>
        </p:txBody>
      </p:sp>
    </p:spTree>
    <p:extLst>
      <p:ext uri="{BB962C8B-B14F-4D97-AF65-F5344CB8AC3E}">
        <p14:creationId xmlns:p14="http://schemas.microsoft.com/office/powerpoint/2010/main" val="270532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121658787"/>
              </p:ext>
            </p:extLst>
          </p:nvPr>
        </p:nvGraphicFramePr>
        <p:xfrm>
          <a:off x="4241990" y="935025"/>
          <a:ext cx="4400121" cy="284632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idx="4"/>
          </p:nvPr>
        </p:nvSpPr>
        <p:spPr/>
        <p:txBody>
          <a:bodyPr/>
          <a:lstStyle/>
          <a:p>
            <a:fld id="{00000000-1234-1234-1234-123412341234}" type="slidenum">
              <a:rPr lang="en" smtClean="0"/>
              <a:pPr/>
              <a:t>6</a:t>
            </a:fld>
            <a:endParaRPr lang="en"/>
          </a:p>
        </p:txBody>
      </p:sp>
      <p:sp>
        <p:nvSpPr>
          <p:cNvPr id="3" name="Title 2"/>
          <p:cNvSpPr>
            <a:spLocks noGrp="1"/>
          </p:cNvSpPr>
          <p:nvPr>
            <p:ph type="title"/>
          </p:nvPr>
        </p:nvSpPr>
        <p:spPr/>
        <p:txBody>
          <a:bodyPr/>
          <a:lstStyle/>
          <a:p>
            <a:r>
              <a:rPr lang="en-US" sz="2400">
                <a:solidFill>
                  <a:schemeClr val="bg1"/>
                </a:solidFill>
              </a:rPr>
              <a:t>What portion of the budget can we influence?</a:t>
            </a:r>
          </a:p>
        </p:txBody>
      </p:sp>
      <p:sp>
        <p:nvSpPr>
          <p:cNvPr id="8" name="TextBox 7">
            <a:extLst>
              <a:ext uri="{FF2B5EF4-FFF2-40B4-BE49-F238E27FC236}">
                <a16:creationId xmlns:a16="http://schemas.microsoft.com/office/drawing/2014/main" id="{6618C21A-F83A-4723-8606-1C0FA0C5B067}"/>
              </a:ext>
            </a:extLst>
          </p:cNvPr>
          <p:cNvSpPr txBox="1"/>
          <p:nvPr/>
        </p:nvSpPr>
        <p:spPr>
          <a:xfrm>
            <a:off x="1047348" y="4342298"/>
            <a:ext cx="3343275" cy="230832"/>
          </a:xfrm>
          <a:prstGeom prst="rect">
            <a:avLst/>
          </a:prstGeom>
          <a:noFill/>
        </p:spPr>
        <p:txBody>
          <a:bodyPr wrap="square" lIns="91440" tIns="45720" rIns="91440" bIns="45720" rtlCol="0" anchor="t">
            <a:spAutoFit/>
          </a:bodyPr>
          <a:lstStyle/>
          <a:p>
            <a:pPr algn="ctr"/>
            <a:r>
              <a:rPr lang="en-US" sz="900" b="1">
                <a:latin typeface="Montserrat Black"/>
                <a:ea typeface="Roboto Condensed"/>
              </a:rPr>
              <a:t>FY24 Adopted Budget – All Funds ($2.6 billion)</a:t>
            </a:r>
          </a:p>
        </p:txBody>
      </p:sp>
      <p:sp>
        <p:nvSpPr>
          <p:cNvPr id="6" name="TextBox 5">
            <a:extLst>
              <a:ext uri="{FF2B5EF4-FFF2-40B4-BE49-F238E27FC236}">
                <a16:creationId xmlns:a16="http://schemas.microsoft.com/office/drawing/2014/main" id="{0FC9242C-058F-0CE4-158B-7A0D0468A01D}"/>
              </a:ext>
            </a:extLst>
          </p:cNvPr>
          <p:cNvSpPr txBox="1"/>
          <p:nvPr/>
        </p:nvSpPr>
        <p:spPr>
          <a:xfrm>
            <a:off x="4843569" y="3550521"/>
            <a:ext cx="3309243" cy="230832"/>
          </a:xfrm>
          <a:prstGeom prst="rect">
            <a:avLst/>
          </a:prstGeom>
          <a:noFill/>
        </p:spPr>
        <p:txBody>
          <a:bodyPr wrap="square" lIns="91440" tIns="45720" rIns="91440" bIns="45720" rtlCol="0" anchor="t">
            <a:spAutoFit/>
          </a:bodyPr>
          <a:lstStyle/>
          <a:p>
            <a:pPr algn="ctr"/>
            <a:r>
              <a:rPr lang="en-US" sz="900" b="1">
                <a:latin typeface="Montserrat Black"/>
                <a:ea typeface="Roboto Condensed"/>
              </a:rPr>
              <a:t>FY24 Adopted Budget – General Fund ($1.3 billion)</a:t>
            </a:r>
          </a:p>
        </p:txBody>
      </p:sp>
      <p:graphicFrame>
        <p:nvGraphicFramePr>
          <p:cNvPr id="11" name="Chart 10">
            <a:extLst>
              <a:ext uri="{FF2B5EF4-FFF2-40B4-BE49-F238E27FC236}">
                <a16:creationId xmlns:a16="http://schemas.microsoft.com/office/drawing/2014/main" id="{6115B2D5-CE1E-C101-35E5-76C0D2A323F7}"/>
              </a:ext>
            </a:extLst>
          </p:cNvPr>
          <p:cNvGraphicFramePr>
            <a:graphicFrameLocks/>
          </p:cNvGraphicFramePr>
          <p:nvPr>
            <p:extLst>
              <p:ext uri="{D42A27DB-BD31-4B8C-83A1-F6EECF244321}">
                <p14:modId xmlns:p14="http://schemas.microsoft.com/office/powerpoint/2010/main" val="4014106449"/>
              </p:ext>
            </p:extLst>
          </p:nvPr>
        </p:nvGraphicFramePr>
        <p:xfrm>
          <a:off x="-54660" y="1172204"/>
          <a:ext cx="5607339" cy="330353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a:extLst>
              <a:ext uri="{FF2B5EF4-FFF2-40B4-BE49-F238E27FC236}">
                <a16:creationId xmlns:a16="http://schemas.microsoft.com/office/drawing/2014/main" id="{E18107E3-19CD-1C35-2899-1315D8B2FF99}"/>
              </a:ext>
            </a:extLst>
          </p:cNvPr>
          <p:cNvCxnSpPr>
            <a:cxnSpLocks/>
          </p:cNvCxnSpPr>
          <p:nvPr/>
        </p:nvCxnSpPr>
        <p:spPr>
          <a:xfrm flipV="1">
            <a:off x="3966983" y="1478165"/>
            <a:ext cx="1753173" cy="880024"/>
          </a:xfrm>
          <a:prstGeom prst="line">
            <a:avLst/>
          </a:prstGeom>
          <a:ln w="28575">
            <a:solidFill>
              <a:srgbClr val="154C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AE932D-C5E1-A37D-7443-DA7AA590CA7E}"/>
              </a:ext>
            </a:extLst>
          </p:cNvPr>
          <p:cNvCxnSpPr>
            <a:cxnSpLocks/>
          </p:cNvCxnSpPr>
          <p:nvPr/>
        </p:nvCxnSpPr>
        <p:spPr>
          <a:xfrm>
            <a:off x="4051801" y="3001834"/>
            <a:ext cx="1888361" cy="383700"/>
          </a:xfrm>
          <a:prstGeom prst="line">
            <a:avLst/>
          </a:prstGeom>
          <a:ln w="28575">
            <a:solidFill>
              <a:srgbClr val="154C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32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70B9-8EE8-47B8-A538-96F8DAC81C1F}"/>
              </a:ext>
            </a:extLst>
          </p:cNvPr>
          <p:cNvSpPr>
            <a:spLocks noGrp="1"/>
          </p:cNvSpPr>
          <p:nvPr>
            <p:ph type="title"/>
          </p:nvPr>
        </p:nvSpPr>
        <p:spPr/>
        <p:txBody>
          <a:bodyPr/>
          <a:lstStyle/>
          <a:p>
            <a:r>
              <a:rPr lang="en-US"/>
              <a:t>Ways to #TakePart in Your Budget</a:t>
            </a:r>
          </a:p>
        </p:txBody>
      </p:sp>
      <p:sp>
        <p:nvSpPr>
          <p:cNvPr id="3" name="Text Placeholder 2">
            <a:extLst>
              <a:ext uri="{FF2B5EF4-FFF2-40B4-BE49-F238E27FC236}">
                <a16:creationId xmlns:a16="http://schemas.microsoft.com/office/drawing/2014/main" id="{B15A3D3A-C08B-4BB6-BE46-92836F7056FE}"/>
              </a:ext>
            </a:extLst>
          </p:cNvPr>
          <p:cNvSpPr>
            <a:spLocks noGrp="1"/>
          </p:cNvSpPr>
          <p:nvPr>
            <p:ph type="body" idx="1"/>
          </p:nvPr>
        </p:nvSpPr>
        <p:spPr>
          <a:xfrm>
            <a:off x="311699" y="1152475"/>
            <a:ext cx="8429452" cy="3655052"/>
          </a:xfrm>
        </p:spPr>
        <p:txBody>
          <a:bodyPr/>
          <a:lstStyle/>
          <a:p>
            <a:pPr marL="456565" indent="-304165"/>
            <a:r>
              <a:rPr lang="en-US" sz="1400" b="1">
                <a:latin typeface="Roboto" panose="02000000000000000000" pitchFamily="2" charset="0"/>
                <a:ea typeface="Roboto" panose="02000000000000000000" pitchFamily="2" charset="0"/>
                <a:cs typeface="Roboto" panose="02000000000000000000" pitchFamily="2" charset="0"/>
              </a:rPr>
              <a:t>Email us </a:t>
            </a:r>
            <a:r>
              <a:rPr lang="en-US" sz="1400">
                <a:latin typeface="Roboto" panose="02000000000000000000" pitchFamily="2" charset="0"/>
                <a:ea typeface="Roboto" panose="02000000000000000000" pitchFamily="2" charset="0"/>
                <a:cs typeface="Roboto" panose="02000000000000000000" pitchFamily="2" charset="0"/>
              </a:rPr>
              <a:t>any time at </a:t>
            </a:r>
          </a:p>
          <a:p>
            <a:pPr marL="456565" indent="-304165"/>
            <a:r>
              <a:rPr lang="en-US" sz="1400">
                <a:latin typeface="Roboto" panose="02000000000000000000" pitchFamily="2" charset="0"/>
                <a:ea typeface="Roboto" panose="02000000000000000000" pitchFamily="2" charset="0"/>
                <a:cs typeface="Roboto" panose="02000000000000000000" pitchFamily="2" charset="0"/>
              </a:rPr>
              <a:t>Attend the </a:t>
            </a:r>
            <a:r>
              <a:rPr lang="en-US" sz="1400" b="1">
                <a:latin typeface="Roboto" panose="02000000000000000000" pitchFamily="2" charset="0"/>
                <a:ea typeface="Roboto" panose="02000000000000000000" pitchFamily="2" charset="0"/>
                <a:cs typeface="Roboto" panose="02000000000000000000" pitchFamily="2" charset="0"/>
              </a:rPr>
              <a:t>Annual Public Budget Meetings </a:t>
            </a:r>
            <a:r>
              <a:rPr lang="en-US" sz="1400">
                <a:latin typeface="Roboto" panose="02000000000000000000" pitchFamily="2" charset="0"/>
                <a:ea typeface="Roboto" panose="02000000000000000000" pitchFamily="2" charset="0"/>
                <a:cs typeface="Roboto" panose="02000000000000000000" pitchFamily="2" charset="0"/>
              </a:rPr>
              <a:t>– tune in on September 18th &amp; September 25th @5pm (see next slide for joining information)</a:t>
            </a:r>
          </a:p>
          <a:p>
            <a:pPr marL="913765" lvl="1" indent="-304165">
              <a:spcBef>
                <a:spcPts val="600"/>
              </a:spcBef>
            </a:pPr>
            <a:r>
              <a:rPr lang="en-US" sz="1400">
                <a:latin typeface="Roboto" panose="02000000000000000000" pitchFamily="2" charset="0"/>
                <a:ea typeface="Roboto" panose="02000000000000000000" pitchFamily="2" charset="0"/>
                <a:cs typeface="Roboto" panose="02000000000000000000" pitchFamily="2" charset="0"/>
              </a:rPr>
              <a:t>Learn more about the budget cycle and hear from several city service, health, and safety departments</a:t>
            </a:r>
          </a:p>
          <a:p>
            <a:pPr marL="456565" indent="-304165"/>
            <a:r>
              <a:rPr lang="en-US" sz="1400">
                <a:latin typeface="Roboto" panose="02000000000000000000" pitchFamily="2" charset="0"/>
                <a:ea typeface="Roboto" panose="02000000000000000000" pitchFamily="2" charset="0"/>
                <a:cs typeface="Roboto" panose="02000000000000000000" pitchFamily="2" charset="0"/>
              </a:rPr>
              <a:t>Attend your </a:t>
            </a:r>
            <a:r>
              <a:rPr lang="en-US" sz="1400" b="1">
                <a:latin typeface="Roboto" panose="02000000000000000000" pitchFamily="2" charset="0"/>
                <a:ea typeface="Roboto" panose="02000000000000000000" pitchFamily="2" charset="0"/>
                <a:cs typeface="Roboto" panose="02000000000000000000" pitchFamily="2" charset="0"/>
              </a:rPr>
              <a:t>District Priority Forum – </a:t>
            </a:r>
            <a:r>
              <a:rPr lang="en-US" sz="1400">
                <a:latin typeface="Roboto" panose="02000000000000000000" pitchFamily="2" charset="0"/>
                <a:ea typeface="Roboto" panose="02000000000000000000" pitchFamily="2" charset="0"/>
                <a:cs typeface="Roboto" panose="02000000000000000000" pitchFamily="2" charset="0"/>
              </a:rPr>
              <a:t>tune into your regular DON meeting from mid-to-late October (see next slide for schedule)</a:t>
            </a:r>
          </a:p>
          <a:p>
            <a:pPr marL="913765" lvl="1" indent="-304165">
              <a:spcBef>
                <a:spcPts val="600"/>
              </a:spcBef>
            </a:pPr>
            <a:r>
              <a:rPr lang="en-US" sz="1400">
                <a:latin typeface="Roboto" panose="02000000000000000000" pitchFamily="2" charset="0"/>
                <a:ea typeface="Roboto" panose="02000000000000000000" pitchFamily="2" charset="0"/>
                <a:cs typeface="Roboto" panose="02000000000000000000" pitchFamily="2" charset="0"/>
              </a:rPr>
              <a:t>Share what you would prioritize within the budget </a:t>
            </a:r>
          </a:p>
          <a:p>
            <a:pPr marL="456565" indent="-304165"/>
            <a:r>
              <a:rPr lang="en-US" sz="1400">
                <a:latin typeface="Roboto" panose="02000000000000000000" pitchFamily="2" charset="0"/>
                <a:ea typeface="Roboto" panose="02000000000000000000" pitchFamily="2" charset="0"/>
                <a:cs typeface="Roboto" panose="02000000000000000000" pitchFamily="2" charset="0"/>
              </a:rPr>
              <a:t>Look for </a:t>
            </a:r>
            <a:r>
              <a:rPr lang="en-US" sz="1400" b="1">
                <a:latin typeface="Roboto" panose="02000000000000000000" pitchFamily="2" charset="0"/>
                <a:ea typeface="Roboto" panose="02000000000000000000" pitchFamily="2" charset="0"/>
                <a:cs typeface="Roboto" panose="02000000000000000000" pitchFamily="2" charset="0"/>
              </a:rPr>
              <a:t>more information at</a:t>
            </a:r>
          </a:p>
        </p:txBody>
      </p:sp>
      <p:sp>
        <p:nvSpPr>
          <p:cNvPr id="4" name="Slide Number Placeholder 3">
            <a:extLst>
              <a:ext uri="{FF2B5EF4-FFF2-40B4-BE49-F238E27FC236}">
                <a16:creationId xmlns:a16="http://schemas.microsoft.com/office/drawing/2014/main" id="{9E14E03F-CC0B-476C-A462-C5203181D0DA}"/>
              </a:ext>
            </a:extLst>
          </p:cNvPr>
          <p:cNvSpPr>
            <a:spLocks noGrp="1"/>
          </p:cNvSpPr>
          <p:nvPr>
            <p:ph type="sldNum" idx="4"/>
          </p:nvPr>
        </p:nvSpPr>
        <p:spPr/>
        <p:txBody>
          <a:bodyPr/>
          <a:lstStyle/>
          <a:p>
            <a:fld id="{00000000-1234-1234-1234-123412341234}" type="slidenum">
              <a:rPr lang="en" smtClean="0"/>
              <a:pPr/>
              <a:t>7</a:t>
            </a:fld>
            <a:endParaRPr lang="en"/>
          </a:p>
        </p:txBody>
      </p:sp>
      <p:sp>
        <p:nvSpPr>
          <p:cNvPr id="5" name="TextBox 4">
            <a:extLst>
              <a:ext uri="{FF2B5EF4-FFF2-40B4-BE49-F238E27FC236}">
                <a16:creationId xmlns:a16="http://schemas.microsoft.com/office/drawing/2014/main" id="{074BAFE5-1302-4905-991B-2635AA623375}"/>
              </a:ext>
            </a:extLst>
          </p:cNvPr>
          <p:cNvSpPr txBox="1"/>
          <p:nvPr/>
        </p:nvSpPr>
        <p:spPr>
          <a:xfrm>
            <a:off x="2650058" y="1326360"/>
            <a:ext cx="2779454" cy="215444"/>
          </a:xfrm>
          <a:prstGeom prst="rect">
            <a:avLst/>
          </a:prstGeom>
          <a:solidFill>
            <a:srgbClr val="FFC000"/>
          </a:solidFill>
        </p:spPr>
        <p:txBody>
          <a:bodyPr wrap="square" lIns="91440" tIns="0" rIns="91440" bIns="0" rtlCol="0" anchor="ctr">
            <a:spAutoFit/>
          </a:bodyPr>
          <a:lstStyle/>
          <a:p>
            <a:pPr algn="ctr"/>
            <a:r>
              <a:rPr lang="en-US" b="1">
                <a:latin typeface="Montserrat"/>
              </a:rPr>
              <a:t>YourBudget@detroitmi.gov</a:t>
            </a:r>
          </a:p>
        </p:txBody>
      </p:sp>
      <p:sp>
        <p:nvSpPr>
          <p:cNvPr id="10" name="TextBox 9">
            <a:extLst>
              <a:ext uri="{FF2B5EF4-FFF2-40B4-BE49-F238E27FC236}">
                <a16:creationId xmlns:a16="http://schemas.microsoft.com/office/drawing/2014/main" id="{AC077EDA-D619-4EC4-8A80-479C7FB13D3F}"/>
              </a:ext>
            </a:extLst>
          </p:cNvPr>
          <p:cNvSpPr txBox="1"/>
          <p:nvPr/>
        </p:nvSpPr>
        <p:spPr>
          <a:xfrm>
            <a:off x="3178963" y="3991025"/>
            <a:ext cx="2250549" cy="236988"/>
          </a:xfrm>
          <a:prstGeom prst="rect">
            <a:avLst/>
          </a:prstGeom>
          <a:solidFill>
            <a:srgbClr val="A1D4B3"/>
          </a:solidFill>
        </p:spPr>
        <p:txBody>
          <a:bodyPr wrap="square" lIns="91440" tIns="0" rIns="91440" bIns="0" rtlCol="0" anchor="ctr">
            <a:spAutoFit/>
          </a:bodyPr>
          <a:lstStyle/>
          <a:p>
            <a:r>
              <a:rPr lang="en-US" b="1">
                <a:solidFill>
                  <a:srgbClr val="004545"/>
                </a:solidFill>
                <a:latin typeface="Montserrat"/>
              </a:rPr>
              <a:t>Detroitmi.gov/Budget</a:t>
            </a:r>
          </a:p>
        </p:txBody>
      </p:sp>
    </p:spTree>
    <p:extLst>
      <p:ext uri="{BB962C8B-B14F-4D97-AF65-F5344CB8AC3E}">
        <p14:creationId xmlns:p14="http://schemas.microsoft.com/office/powerpoint/2010/main" val="30441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685A-B43E-D085-7D21-260A052A135B}"/>
              </a:ext>
            </a:extLst>
          </p:cNvPr>
          <p:cNvSpPr>
            <a:spLocks noGrp="1"/>
          </p:cNvSpPr>
          <p:nvPr>
            <p:ph type="title"/>
          </p:nvPr>
        </p:nvSpPr>
        <p:spPr/>
        <p:txBody>
          <a:bodyPr/>
          <a:lstStyle/>
          <a:p>
            <a:r>
              <a:rPr lang="en-US"/>
              <a:t>Annual Public Budget Meetings</a:t>
            </a:r>
          </a:p>
        </p:txBody>
      </p:sp>
      <p:sp>
        <p:nvSpPr>
          <p:cNvPr id="4" name="Slide Number Placeholder 3">
            <a:extLst>
              <a:ext uri="{FF2B5EF4-FFF2-40B4-BE49-F238E27FC236}">
                <a16:creationId xmlns:a16="http://schemas.microsoft.com/office/drawing/2014/main" id="{D82912DD-771E-EC8F-0797-F1CE385A7CBF}"/>
              </a:ext>
            </a:extLst>
          </p:cNvPr>
          <p:cNvSpPr>
            <a:spLocks noGrp="1"/>
          </p:cNvSpPr>
          <p:nvPr>
            <p:ph type="sldNum" idx="4"/>
          </p:nvPr>
        </p:nvSpPr>
        <p:spPr/>
        <p:txBody>
          <a:bodyPr/>
          <a:lstStyle/>
          <a:p>
            <a:fld id="{00000000-1234-1234-1234-123412341234}" type="slidenum">
              <a:rPr lang="en" smtClean="0"/>
              <a:pPr/>
              <a:t>8</a:t>
            </a:fld>
            <a:endParaRPr lang="en"/>
          </a:p>
        </p:txBody>
      </p:sp>
      <p:graphicFrame>
        <p:nvGraphicFramePr>
          <p:cNvPr id="5" name="Table 6">
            <a:extLst>
              <a:ext uri="{FF2B5EF4-FFF2-40B4-BE49-F238E27FC236}">
                <a16:creationId xmlns:a16="http://schemas.microsoft.com/office/drawing/2014/main" id="{F3FD0C28-A76B-1A47-0913-7196A8968064}"/>
              </a:ext>
            </a:extLst>
          </p:cNvPr>
          <p:cNvGraphicFramePr>
            <a:graphicFrameLocks noGrp="1"/>
          </p:cNvGraphicFramePr>
          <p:nvPr>
            <p:extLst>
              <p:ext uri="{D42A27DB-BD31-4B8C-83A1-F6EECF244321}">
                <p14:modId xmlns:p14="http://schemas.microsoft.com/office/powerpoint/2010/main" val="524161938"/>
              </p:ext>
            </p:extLst>
          </p:nvPr>
        </p:nvGraphicFramePr>
        <p:xfrm>
          <a:off x="188112" y="1087626"/>
          <a:ext cx="8644188" cy="3779520"/>
        </p:xfrm>
        <a:graphic>
          <a:graphicData uri="http://schemas.openxmlformats.org/drawingml/2006/table">
            <a:tbl>
              <a:tblPr firstRow="1" bandRow="1">
                <a:tableStyleId>{5C22544A-7EE6-4342-B048-85BDC9FD1C3A}</a:tableStyleId>
              </a:tblPr>
              <a:tblGrid>
                <a:gridCol w="1773966">
                  <a:extLst>
                    <a:ext uri="{9D8B030D-6E8A-4147-A177-3AD203B41FA5}">
                      <a16:colId xmlns:a16="http://schemas.microsoft.com/office/drawing/2014/main" val="4082803122"/>
                    </a:ext>
                  </a:extLst>
                </a:gridCol>
                <a:gridCol w="3480846">
                  <a:extLst>
                    <a:ext uri="{9D8B030D-6E8A-4147-A177-3AD203B41FA5}">
                      <a16:colId xmlns:a16="http://schemas.microsoft.com/office/drawing/2014/main" val="4031749283"/>
                    </a:ext>
                  </a:extLst>
                </a:gridCol>
                <a:gridCol w="3389376">
                  <a:extLst>
                    <a:ext uri="{9D8B030D-6E8A-4147-A177-3AD203B41FA5}">
                      <a16:colId xmlns:a16="http://schemas.microsoft.com/office/drawing/2014/main" val="2346355174"/>
                    </a:ext>
                  </a:extLst>
                </a:gridCol>
              </a:tblGrid>
              <a:tr h="296155">
                <a:tc>
                  <a:txBody>
                    <a:bodyPr/>
                    <a:lstStyle/>
                    <a:p>
                      <a:pPr algn="l"/>
                      <a:r>
                        <a:rPr lang="en-US" b="1">
                          <a:solidFill>
                            <a:schemeClr val="tx1"/>
                          </a:solidFill>
                          <a:latin typeface="Montserrat" panose="00000300000000000000" pitchFamily="2" charset="0"/>
                        </a:rPr>
                        <a:t>EVENT</a:t>
                      </a:r>
                    </a:p>
                  </a:txBody>
                  <a:tcPr/>
                </a:tc>
                <a:tc>
                  <a:txBody>
                    <a:bodyPr/>
                    <a:lstStyle/>
                    <a:p>
                      <a:r>
                        <a:rPr lang="en-US" b="1">
                          <a:solidFill>
                            <a:schemeClr val="tx1"/>
                          </a:solidFill>
                          <a:latin typeface="Montserrat" panose="00000300000000000000" pitchFamily="2" charset="0"/>
                        </a:rPr>
                        <a:t>JOINING INFORMATION</a:t>
                      </a:r>
                    </a:p>
                  </a:txBody>
                  <a:tcPr/>
                </a:tc>
                <a:tc>
                  <a:txBody>
                    <a:bodyPr/>
                    <a:lstStyle/>
                    <a:p>
                      <a:r>
                        <a:rPr lang="en-US" b="1">
                          <a:solidFill>
                            <a:schemeClr val="tx1"/>
                          </a:solidFill>
                          <a:latin typeface="Montserrat" panose="00000300000000000000" pitchFamily="2" charset="0"/>
                        </a:rPr>
                        <a:t>DEPARTMENTS PRESENT</a:t>
                      </a:r>
                    </a:p>
                  </a:txBody>
                  <a:tcPr/>
                </a:tc>
                <a:extLst>
                  <a:ext uri="{0D108BD9-81ED-4DB2-BD59-A6C34878D82A}">
                    <a16:rowId xmlns:a16="http://schemas.microsoft.com/office/drawing/2014/main" val="2936439510"/>
                  </a:ext>
                </a:extLst>
              </a:tr>
              <a:tr h="1688085">
                <a:tc>
                  <a:txBody>
                    <a:bodyPr/>
                    <a:lstStyle/>
                    <a:p>
                      <a:pPr algn="ctr"/>
                      <a:r>
                        <a:rPr lang="en-US" sz="1400" b="1">
                          <a:solidFill>
                            <a:schemeClr val="bg1"/>
                          </a:solidFill>
                          <a:latin typeface="Montserrat" panose="00000300000000000000" pitchFamily="2" charset="0"/>
                        </a:rPr>
                        <a:t>Annual Public Budget Meeting</a:t>
                      </a:r>
                    </a:p>
                    <a:p>
                      <a:pPr algn="ctr"/>
                      <a:r>
                        <a:rPr lang="en-US" sz="1400" b="1">
                          <a:solidFill>
                            <a:schemeClr val="bg1"/>
                          </a:solidFill>
                          <a:latin typeface="Montserrat" panose="00000300000000000000" pitchFamily="2" charset="0"/>
                        </a:rPr>
                        <a:t> Part 1: </a:t>
                      </a:r>
                    </a:p>
                    <a:p>
                      <a:pPr algn="ctr"/>
                      <a:r>
                        <a:rPr lang="en-US" sz="1400" b="1">
                          <a:solidFill>
                            <a:schemeClr val="bg1"/>
                          </a:solidFill>
                          <a:latin typeface="Montserrat" panose="00000300000000000000" pitchFamily="2" charset="0"/>
                        </a:rPr>
                        <a:t>General City Service Departments</a:t>
                      </a:r>
                    </a:p>
                  </a:txBody>
                  <a:tcPr anchor="ctr"/>
                </a:tc>
                <a:tc>
                  <a:txBody>
                    <a:bodyPr/>
                    <a:lstStyle/>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September 18</a:t>
                      </a:r>
                      <a:r>
                        <a:rPr lang="en-US" sz="1200" b="0" baseline="300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a:t>
                      </a:r>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@5pm</a:t>
                      </a:r>
                    </a:p>
                    <a:p>
                      <a:endPar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Join via Zoom:</a:t>
                      </a:r>
                    </a:p>
                    <a:p>
                      <a:r>
                        <a:rPr lang="en-US" sz="1200" b="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hlinkClick r:id="rId2">
                            <a:extLst>
                              <a:ext uri="{A12FA001-AC4F-418D-AE19-62706E023703}">
                                <ahyp:hlinkClr xmlns:ahyp="http://schemas.microsoft.com/office/drawing/2018/hyperlinkcolor" val="tx"/>
                              </a:ext>
                            </a:extLst>
                          </a:hlinkClick>
                        </a:rPr>
                        <a:t>https://cityofdetroit.zoom.us/j/85997730698</a:t>
                      </a:r>
                      <a:endParaRPr lang="en-US" sz="1200" b="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endParaRPr>
                    </a:p>
                    <a:p>
                      <a:endPar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Join via Phone:</a:t>
                      </a: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(313) 626-6799</a:t>
                      </a:r>
                    </a:p>
                    <a:p>
                      <a:endPar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859 9773 0698</a:t>
                      </a:r>
                    </a:p>
                  </a:txBody>
                  <a:tcPr/>
                </a:tc>
                <a:tc>
                  <a:txBody>
                    <a:bodyPr/>
                    <a:lstStyle/>
                    <a:p>
                      <a:pPr>
                        <a:spcAft>
                          <a:spcPts val="1200"/>
                        </a:spcAft>
                      </a:pPr>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General Services Department (GSD)</a:t>
                      </a:r>
                    </a:p>
                    <a:p>
                      <a:pPr lvl="0">
                        <a:spcAft>
                          <a:spcPts val="1200"/>
                        </a:spcAft>
                        <a:buNone/>
                      </a:pPr>
                      <a:r>
                        <a:rPr lang="en-US" sz="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Department of Public Works (DPW)</a:t>
                      </a:r>
                    </a:p>
                    <a:p>
                      <a:pPr lvl="0">
                        <a:spcAft>
                          <a:spcPts val="1200"/>
                        </a:spcAft>
                        <a:buNone/>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Water &amp; Sewerage Department (DWSD)</a:t>
                      </a:r>
                    </a:p>
                  </a:txBody>
                  <a:tcPr anchor="ctr"/>
                </a:tc>
                <a:extLst>
                  <a:ext uri="{0D108BD9-81ED-4DB2-BD59-A6C34878D82A}">
                    <a16:rowId xmlns:a16="http://schemas.microsoft.com/office/drawing/2014/main" val="2264736629"/>
                  </a:ext>
                </a:extLst>
              </a:tr>
              <a:tr h="168808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chemeClr val="bg1"/>
                          </a:solidFill>
                          <a:latin typeface="Montserrat" panose="00000300000000000000" pitchFamily="2" charset="0"/>
                        </a:rPr>
                        <a:t>Annual Public Budget Meeting Part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chemeClr val="bg1"/>
                          </a:solidFill>
                          <a:latin typeface="Montserrat" panose="00000300000000000000" pitchFamily="2" charset="0"/>
                        </a:rPr>
                        <a:t>Public Health &amp; Safety Departments</a:t>
                      </a:r>
                    </a:p>
                    <a:p>
                      <a:pPr algn="ctr"/>
                      <a:endParaRPr lang="en-US" b="1">
                        <a:solidFill>
                          <a:schemeClr val="bg1"/>
                        </a:solidFill>
                        <a:latin typeface="Montserrat" panose="00000300000000000000" pitchFamily="2" charset="0"/>
                      </a:endParaRPr>
                    </a:p>
                  </a:txBody>
                  <a:tcPr anchor="ctr"/>
                </a:tc>
                <a:tc>
                  <a:txBody>
                    <a:bodyPr/>
                    <a:lstStyle/>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September 25</a:t>
                      </a:r>
                      <a:r>
                        <a:rPr lang="en-US" sz="1200" b="0" baseline="300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a:t>
                      </a:r>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@5pm</a:t>
                      </a:r>
                    </a:p>
                    <a:p>
                      <a:endPar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Join via Zoom:</a:t>
                      </a:r>
                    </a:p>
                    <a:p>
                      <a:r>
                        <a:rPr lang="en-US" sz="1200" b="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hlinkClick r:id="rId3">
                            <a:extLst>
                              <a:ext uri="{A12FA001-AC4F-418D-AE19-62706E023703}">
                                <ahyp:hlinkClr xmlns:ahyp="http://schemas.microsoft.com/office/drawing/2018/hyperlinkcolor" val="tx"/>
                              </a:ext>
                            </a:extLst>
                          </a:hlinkClick>
                        </a:rPr>
                        <a:t>https://cityofdetroit.zoom.us/j/3631409738</a:t>
                      </a:r>
                      <a:endParaRPr lang="en-US" sz="1200" b="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endParaRPr>
                    </a:p>
                    <a:p>
                      <a:endPar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Join via Phone:</a:t>
                      </a: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(313) 626-6799</a:t>
                      </a:r>
                    </a:p>
                    <a:p>
                      <a:endPar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859 9773 0698</a:t>
                      </a:r>
                    </a:p>
                  </a:txBody>
                  <a:tcPr/>
                </a:tc>
                <a:tc>
                  <a:txBody>
                    <a:bodyPr/>
                    <a:lstStyle/>
                    <a:p>
                      <a:pPr lvl="0">
                        <a:spcAft>
                          <a:spcPts val="1200"/>
                        </a:spcAft>
                        <a:buNone/>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Public Lighting Department (PLD) / Public Lighting Authority (PLA)</a:t>
                      </a:r>
                    </a:p>
                    <a:p>
                      <a:pPr lvl="0">
                        <a:spcAft>
                          <a:spcPts val="1200"/>
                        </a:spcAft>
                        <a:buNone/>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Fire Department (DPD)</a:t>
                      </a:r>
                    </a:p>
                    <a:p>
                      <a:pPr lvl="0">
                        <a:spcAft>
                          <a:spcPts val="1200"/>
                        </a:spcAft>
                        <a:buNone/>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Health Department (DHD)</a:t>
                      </a:r>
                    </a:p>
                    <a:p>
                      <a:pPr lvl="0">
                        <a:spcAft>
                          <a:spcPts val="1200"/>
                        </a:spcAft>
                        <a:buNone/>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Police Department (DPD)</a:t>
                      </a:r>
                    </a:p>
                  </a:txBody>
                  <a:tcPr anchor="ctr"/>
                </a:tc>
                <a:extLst>
                  <a:ext uri="{0D108BD9-81ED-4DB2-BD59-A6C34878D82A}">
                    <a16:rowId xmlns:a16="http://schemas.microsoft.com/office/drawing/2014/main" val="2810970620"/>
                  </a:ext>
                </a:extLst>
              </a:tr>
            </a:tbl>
          </a:graphicData>
        </a:graphic>
      </p:graphicFrame>
    </p:spTree>
    <p:extLst>
      <p:ext uri="{BB962C8B-B14F-4D97-AF65-F5344CB8AC3E}">
        <p14:creationId xmlns:p14="http://schemas.microsoft.com/office/powerpoint/2010/main" val="229379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70B9-8EE8-47B8-A538-96F8DAC81C1F}"/>
              </a:ext>
            </a:extLst>
          </p:cNvPr>
          <p:cNvSpPr>
            <a:spLocks noGrp="1"/>
          </p:cNvSpPr>
          <p:nvPr>
            <p:ph type="title"/>
          </p:nvPr>
        </p:nvSpPr>
        <p:spPr/>
        <p:txBody>
          <a:bodyPr/>
          <a:lstStyle/>
          <a:p>
            <a:r>
              <a:rPr lang="en-US"/>
              <a:t>District Priorities Forums </a:t>
            </a:r>
          </a:p>
        </p:txBody>
      </p:sp>
      <p:sp>
        <p:nvSpPr>
          <p:cNvPr id="4" name="Slide Number Placeholder 3">
            <a:extLst>
              <a:ext uri="{FF2B5EF4-FFF2-40B4-BE49-F238E27FC236}">
                <a16:creationId xmlns:a16="http://schemas.microsoft.com/office/drawing/2014/main" id="{9E14E03F-CC0B-476C-A462-C5203181D0DA}"/>
              </a:ext>
            </a:extLst>
          </p:cNvPr>
          <p:cNvSpPr>
            <a:spLocks noGrp="1"/>
          </p:cNvSpPr>
          <p:nvPr>
            <p:ph type="sldNum" idx="4"/>
          </p:nvPr>
        </p:nvSpPr>
        <p:spPr/>
        <p:txBody>
          <a:bodyPr/>
          <a:lstStyle/>
          <a:p>
            <a:fld id="{00000000-1234-1234-1234-123412341234}" type="slidenum">
              <a:rPr lang="en" smtClean="0"/>
              <a:pPr/>
              <a:t>9</a:t>
            </a:fld>
            <a:endParaRPr lang="en"/>
          </a:p>
        </p:txBody>
      </p:sp>
      <p:graphicFrame>
        <p:nvGraphicFramePr>
          <p:cNvPr id="6" name="Table 6">
            <a:extLst>
              <a:ext uri="{FF2B5EF4-FFF2-40B4-BE49-F238E27FC236}">
                <a16:creationId xmlns:a16="http://schemas.microsoft.com/office/drawing/2014/main" id="{9207E584-4646-48A3-DF01-75760916AD9E}"/>
              </a:ext>
            </a:extLst>
          </p:cNvPr>
          <p:cNvGraphicFramePr>
            <a:graphicFrameLocks noGrp="1"/>
          </p:cNvGraphicFramePr>
          <p:nvPr>
            <p:extLst>
              <p:ext uri="{D42A27DB-BD31-4B8C-83A1-F6EECF244321}">
                <p14:modId xmlns:p14="http://schemas.microsoft.com/office/powerpoint/2010/main" val="3955089552"/>
              </p:ext>
            </p:extLst>
          </p:nvPr>
        </p:nvGraphicFramePr>
        <p:xfrm>
          <a:off x="311700" y="1120166"/>
          <a:ext cx="8520600" cy="3909034"/>
        </p:xfrm>
        <a:graphic>
          <a:graphicData uri="http://schemas.openxmlformats.org/drawingml/2006/table">
            <a:tbl>
              <a:tblPr firstRow="1" bandRow="1">
                <a:tableStyleId>{5C22544A-7EE6-4342-B048-85BDC9FD1C3A}</a:tableStyleId>
              </a:tblPr>
              <a:tblGrid>
                <a:gridCol w="1114764">
                  <a:extLst>
                    <a:ext uri="{9D8B030D-6E8A-4147-A177-3AD203B41FA5}">
                      <a16:colId xmlns:a16="http://schemas.microsoft.com/office/drawing/2014/main" val="4082803122"/>
                    </a:ext>
                  </a:extLst>
                </a:gridCol>
                <a:gridCol w="3243072">
                  <a:extLst>
                    <a:ext uri="{9D8B030D-6E8A-4147-A177-3AD203B41FA5}">
                      <a16:colId xmlns:a16="http://schemas.microsoft.com/office/drawing/2014/main" val="4031749283"/>
                    </a:ext>
                  </a:extLst>
                </a:gridCol>
                <a:gridCol w="4162764">
                  <a:extLst>
                    <a:ext uri="{9D8B030D-6E8A-4147-A177-3AD203B41FA5}">
                      <a16:colId xmlns:a16="http://schemas.microsoft.com/office/drawing/2014/main" val="1666621742"/>
                    </a:ext>
                  </a:extLst>
                </a:gridCol>
              </a:tblGrid>
              <a:tr h="342874">
                <a:tc>
                  <a:txBody>
                    <a:bodyPr/>
                    <a:lstStyle/>
                    <a:p>
                      <a:r>
                        <a:rPr lang="en-US">
                          <a:solidFill>
                            <a:schemeClr val="tx1"/>
                          </a:solidFill>
                          <a:latin typeface="Montserrat" panose="00000300000000000000" pitchFamily="2" charset="0"/>
                        </a:rPr>
                        <a:t>DISTRICT</a:t>
                      </a:r>
                    </a:p>
                  </a:txBody>
                  <a:tcPr/>
                </a:tc>
                <a:tc>
                  <a:txBody>
                    <a:bodyPr/>
                    <a:lstStyle/>
                    <a:p>
                      <a:r>
                        <a:rPr lang="en-US">
                          <a:solidFill>
                            <a:schemeClr val="tx1"/>
                          </a:solidFill>
                          <a:latin typeface="Montserrat" panose="00000300000000000000" pitchFamily="2" charset="0"/>
                        </a:rPr>
                        <a:t>DETAILS</a:t>
                      </a:r>
                    </a:p>
                  </a:txBody>
                  <a:tcPr/>
                </a:tc>
                <a:tc>
                  <a:txBody>
                    <a:bodyPr/>
                    <a:lstStyle/>
                    <a:p>
                      <a:r>
                        <a:rPr lang="en-US">
                          <a:solidFill>
                            <a:schemeClr val="tx1"/>
                          </a:solidFill>
                          <a:latin typeface="Montserrat" panose="00000300000000000000" pitchFamily="2" charset="0"/>
                        </a:rPr>
                        <a:t>Joining Info</a:t>
                      </a:r>
                    </a:p>
                  </a:txBody>
                  <a:tcPr/>
                </a:tc>
                <a:extLst>
                  <a:ext uri="{0D108BD9-81ED-4DB2-BD59-A6C34878D82A}">
                    <a16:rowId xmlns:a16="http://schemas.microsoft.com/office/drawing/2014/main" val="2936439510"/>
                  </a:ext>
                </a:extLst>
              </a:tr>
              <a:tr h="280416">
                <a:tc>
                  <a:txBody>
                    <a:bodyPr/>
                    <a:lstStyle/>
                    <a:p>
                      <a:pPr algn="ctr"/>
                      <a:r>
                        <a:rPr lang="en-US" sz="14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1</a:t>
                      </a:r>
                    </a:p>
                  </a:txBody>
                  <a:tcPr anchor="ctr"/>
                </a:tc>
                <a:tc>
                  <a:txBody>
                    <a:bodyPr/>
                    <a:lstStyle/>
                    <a:p>
                      <a:r>
                        <a:rPr 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October 26th @5:30pm</a:t>
                      </a:r>
                    </a:p>
                  </a:txBody>
                  <a:tcPr anchor="ctr"/>
                </a:tc>
                <a:tc>
                  <a:txBody>
                    <a:bodyPr/>
                    <a:lstStyle/>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Crowell Recreation Center / hybrid</a:t>
                      </a:r>
                    </a:p>
                    <a:p>
                      <a:r>
                        <a:rPr lang="en-US" sz="1200" b="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hlinkClick r:id="rId2">
                            <a:extLst>
                              <a:ext uri="{A12FA001-AC4F-418D-AE19-62706E023703}">
                                <ahyp:hlinkClr xmlns:ahyp="http://schemas.microsoft.com/office/drawing/2018/hyperlinkcolor" val="tx"/>
                              </a:ext>
                            </a:extLst>
                          </a:hlinkClick>
                        </a:rPr>
                        <a:t>https://cityofdetroit.zoom.us/j/92945572636</a:t>
                      </a:r>
                      <a:endParaRPr lang="en-US" sz="1200" b="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12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929 4557 2636</a:t>
                      </a:r>
                    </a:p>
                  </a:txBody>
                  <a:tcPr/>
                </a:tc>
                <a:extLst>
                  <a:ext uri="{0D108BD9-81ED-4DB2-BD59-A6C34878D82A}">
                    <a16:rowId xmlns:a16="http://schemas.microsoft.com/office/drawing/2014/main" val="2264736629"/>
                  </a:ext>
                </a:extLst>
              </a:tr>
              <a:tr h="322788">
                <a:tc>
                  <a:txBody>
                    <a:bodyPr/>
                    <a:lstStyle/>
                    <a:p>
                      <a:pPr algn="ctr"/>
                      <a:r>
                        <a:rPr lang="en-US" b="1">
                          <a:solidFill>
                            <a:schemeClr val="bg2"/>
                          </a:solidFill>
                          <a:latin typeface="Roboto condensed" panose="02000000000000000000" pitchFamily="2" charset="0"/>
                          <a:ea typeface="Roboto condensed" panose="02000000000000000000" pitchFamily="2" charset="0"/>
                          <a:cs typeface="Roboto condensed" panose="02000000000000000000" pitchFamily="2" charset="0"/>
                        </a:rPr>
                        <a:t>2</a:t>
                      </a:r>
                    </a:p>
                  </a:txBody>
                  <a:tcPr anchor="ctr"/>
                </a:tc>
                <a:tc>
                  <a:txBody>
                    <a:bodyPr/>
                    <a:lstStyle/>
                    <a:p>
                      <a:r>
                        <a:rPr lang="en-US" sz="1200" b="1">
                          <a:solidFill>
                            <a:schemeClr val="bg2"/>
                          </a:solidFill>
                          <a:latin typeface="Roboto condensed" panose="02000000000000000000" pitchFamily="2" charset="0"/>
                          <a:ea typeface="Roboto condensed" panose="02000000000000000000" pitchFamily="2" charset="0"/>
                          <a:cs typeface="Roboto condensed" panose="02000000000000000000" pitchFamily="2" charset="0"/>
                        </a:rPr>
                        <a:t>October 10th @6pm</a:t>
                      </a:r>
                    </a:p>
                  </a:txBody>
                  <a:tcPr anchor="ctr"/>
                </a:tc>
                <a:tc>
                  <a:txBody>
                    <a:bodyPr/>
                    <a:lstStyle/>
                    <a:p>
                      <a:pPr lvl="0">
                        <a:buNone/>
                      </a:pPr>
                      <a:r>
                        <a:rPr lang="en-US" sz="1200" b="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rPr>
                        <a:t>Northwest Activities Center / hybrid</a:t>
                      </a:r>
                      <a:endParaRPr lang="en-US" sz="1200" b="0" i="0" u="none" strike="noStrike" noProof="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hlinkClick r:id="rId3">
                          <a:extLst>
                            <a:ext uri="{A12FA001-AC4F-418D-AE19-62706E023703}">
                              <ahyp:hlinkClr xmlns:ahyp="http://schemas.microsoft.com/office/drawing/2018/hyperlinkcolor" val="tx"/>
                            </a:ext>
                          </a:extLst>
                        </a:hlinkClick>
                      </a:endParaRPr>
                    </a:p>
                    <a:p>
                      <a:pPr lvl="0">
                        <a:buNone/>
                      </a:pPr>
                      <a:r>
                        <a:rPr lang="en-US" sz="1200" b="0" i="0" u="none" strike="noStrike" noProof="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hlinkClick r:id="rId3">
                            <a:extLst>
                              <a:ext uri="{A12FA001-AC4F-418D-AE19-62706E023703}">
                                <ahyp:hlinkClr xmlns:ahyp="http://schemas.microsoft.com/office/drawing/2018/hyperlinkcolor" val="tx"/>
                              </a:ext>
                            </a:extLst>
                          </a:hlinkClick>
                        </a:rPr>
                        <a:t>https://cityofdetroit.zoom.us/j/85890565831</a:t>
                      </a:r>
                      <a:endParaRPr lang="en-US" sz="1200" b="0" i="0" u="none" strike="noStrike" noProof="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endParaRPr>
                    </a:p>
                    <a:p>
                      <a:pPr lvl="0">
                        <a:buNone/>
                      </a:pPr>
                      <a:r>
                        <a:rPr lang="en-US" sz="1200" b="0" i="0" u="none" strike="noStrike" noProof="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rPr>
                        <a:t>Meeting ID: 858 9056 5831        Passcode: 222222</a:t>
                      </a:r>
                      <a:endParaRPr lang="en-US" sz="12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endParaRPr>
                    </a:p>
                  </a:txBody>
                  <a:tcPr/>
                </a:tc>
                <a:extLst>
                  <a:ext uri="{0D108BD9-81ED-4DB2-BD59-A6C34878D82A}">
                    <a16:rowId xmlns:a16="http://schemas.microsoft.com/office/drawing/2014/main" val="2541099694"/>
                  </a:ext>
                </a:extLst>
              </a:tr>
              <a:tr h="430860">
                <a:tc>
                  <a:txBody>
                    <a:bodyPr/>
                    <a:lstStyle/>
                    <a:p>
                      <a:pPr algn="ctr"/>
                      <a:r>
                        <a:rPr lang="en-US"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3</a:t>
                      </a:r>
                    </a:p>
                  </a:txBody>
                  <a:tcPr anchor="ctr"/>
                </a:tc>
                <a:tc>
                  <a:txBody>
                    <a:bodyPr/>
                    <a:lstStyle/>
                    <a:p>
                      <a:r>
                        <a:rPr 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October 24th @6pm</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https://cityofdetroit.zoom.us/j/93947894155</a:t>
                      </a:r>
                      <a:endPar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lvl="0">
                        <a:buNone/>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939 478 94155</a:t>
                      </a:r>
                    </a:p>
                  </a:txBody>
                  <a:tcPr/>
                </a:tc>
                <a:extLst>
                  <a:ext uri="{0D108BD9-81ED-4DB2-BD59-A6C34878D82A}">
                    <a16:rowId xmlns:a16="http://schemas.microsoft.com/office/drawing/2014/main" val="2574876739"/>
                  </a:ext>
                </a:extLst>
              </a:tr>
              <a:tr h="430860">
                <a:tc>
                  <a:txBody>
                    <a:bodyPr/>
                    <a:lstStyle/>
                    <a:p>
                      <a:pPr algn="ctr"/>
                      <a:r>
                        <a:rPr lang="en-US"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4</a:t>
                      </a:r>
                    </a:p>
                  </a:txBody>
                  <a:tcPr anchor="ctr"/>
                </a:tc>
                <a:tc>
                  <a:txBody>
                    <a:bodyPr/>
                    <a:lstStyle/>
                    <a:p>
                      <a:r>
                        <a:rPr 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October 24th @5pm</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https://cityofdetroit.zoom.us/j/89532011115</a:t>
                      </a:r>
                      <a:endPar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lvl="0">
                        <a:buNone/>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895 3201 1115</a:t>
                      </a:r>
                    </a:p>
                  </a:txBody>
                  <a:tcPr/>
                </a:tc>
                <a:extLst>
                  <a:ext uri="{0D108BD9-81ED-4DB2-BD59-A6C34878D82A}">
                    <a16:rowId xmlns:a16="http://schemas.microsoft.com/office/drawing/2014/main" val="2810970620"/>
                  </a:ext>
                </a:extLst>
              </a:tr>
              <a:tr h="430860">
                <a:tc>
                  <a:txBody>
                    <a:bodyPr/>
                    <a:lstStyle/>
                    <a:p>
                      <a:pPr algn="ctr"/>
                      <a:r>
                        <a:rPr lang="en-US"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5</a:t>
                      </a:r>
                    </a:p>
                  </a:txBody>
                  <a:tcPr anchor="ctr"/>
                </a:tc>
                <a:tc>
                  <a:txBody>
                    <a:bodyPr/>
                    <a:lstStyle/>
                    <a:p>
                      <a:r>
                        <a:rPr 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October 18th @6pm</a:t>
                      </a:r>
                      <a:endParaRPr lang="en-US">
                        <a:latin typeface="Roboto condensed" panose="02000000000000000000" pitchFamily="2" charset="0"/>
                        <a:ea typeface="Roboto condensed" panose="02000000000000000000" pitchFamily="2" charset="0"/>
                        <a:cs typeface="Roboto condensed"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hlinkClick r:id="rId6">
                            <a:extLst>
                              <a:ext uri="{A12FA001-AC4F-418D-AE19-62706E023703}">
                                <ahyp:hlinkClr xmlns:ahyp="http://schemas.microsoft.com/office/drawing/2018/hyperlinkcolor" val="tx"/>
                              </a:ext>
                            </a:extLst>
                          </a:hlinkClick>
                        </a:rPr>
                        <a:t>https://cityofdetroit.zoom.us/j/88093600136</a:t>
                      </a:r>
                      <a:endPar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880 936 00136</a:t>
                      </a:r>
                    </a:p>
                  </a:txBody>
                  <a:tcPr/>
                </a:tc>
                <a:extLst>
                  <a:ext uri="{0D108BD9-81ED-4DB2-BD59-A6C34878D82A}">
                    <a16:rowId xmlns:a16="http://schemas.microsoft.com/office/drawing/2014/main" val="2483477186"/>
                  </a:ext>
                </a:extLst>
              </a:tr>
              <a:tr h="430860">
                <a:tc>
                  <a:txBody>
                    <a:bodyPr/>
                    <a:lstStyle/>
                    <a:p>
                      <a:pPr algn="ctr"/>
                      <a:r>
                        <a:rPr lang="en-US"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6</a:t>
                      </a:r>
                    </a:p>
                  </a:txBody>
                  <a:tcPr anchor="ctr"/>
                </a:tc>
                <a:tc>
                  <a:txBody>
                    <a:bodyPr/>
                    <a:lstStyle/>
                    <a:p>
                      <a:r>
                        <a:rPr 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October 19th @5pm</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hlinkClick r:id="rId7">
                            <a:extLst>
                              <a:ext uri="{A12FA001-AC4F-418D-AE19-62706E023703}">
                                <ahyp:hlinkClr xmlns:ahyp="http://schemas.microsoft.com/office/drawing/2018/hyperlinkcolor" val="tx"/>
                              </a:ext>
                            </a:extLst>
                          </a:hlinkClick>
                        </a:rPr>
                        <a:t>https://cityofdetroit.zoom.us/j/3631409738</a:t>
                      </a:r>
                      <a:endPar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363 140 9738</a:t>
                      </a:r>
                    </a:p>
                  </a:txBody>
                  <a:tcPr/>
                </a:tc>
                <a:extLst>
                  <a:ext uri="{0D108BD9-81ED-4DB2-BD59-A6C34878D82A}">
                    <a16:rowId xmlns:a16="http://schemas.microsoft.com/office/drawing/2014/main" val="922820900"/>
                  </a:ext>
                </a:extLst>
              </a:tr>
              <a:tr h="430860">
                <a:tc>
                  <a:txBody>
                    <a:bodyPr/>
                    <a:lstStyle/>
                    <a:p>
                      <a:pPr algn="ctr"/>
                      <a:r>
                        <a:rPr lang="en-US"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7</a:t>
                      </a:r>
                    </a:p>
                  </a:txBody>
                  <a:tcPr anchor="ctr"/>
                </a:tc>
                <a:tc>
                  <a:txBody>
                    <a:bodyPr/>
                    <a:lstStyle/>
                    <a:p>
                      <a:r>
                        <a:rPr lang="en-US" sz="12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October 25th @5pm</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hlinkClick r:id="rId8">
                            <a:extLst>
                              <a:ext uri="{A12FA001-AC4F-418D-AE19-62706E023703}">
                                <ahyp:hlinkClr xmlns:ahyp="http://schemas.microsoft.com/office/drawing/2018/hyperlinkcolor" val="tx"/>
                              </a:ext>
                            </a:extLst>
                          </a:hlinkClick>
                        </a:rPr>
                        <a:t>https://cityofdetroit.zoom.us/j/89283928278</a:t>
                      </a:r>
                      <a:endParaRPr lang="en-US" sz="1200" b="0" i="0" u="none" strike="noStrike" noProof="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Meeting ID: 892 839 28278</a:t>
                      </a:r>
                    </a:p>
                  </a:txBody>
                  <a:tcPr/>
                </a:tc>
                <a:extLst>
                  <a:ext uri="{0D108BD9-81ED-4DB2-BD59-A6C34878D82A}">
                    <a16:rowId xmlns:a16="http://schemas.microsoft.com/office/drawing/2014/main" val="188032164"/>
                  </a:ext>
                </a:extLst>
              </a:tr>
            </a:tbl>
          </a:graphicData>
        </a:graphic>
      </p:graphicFrame>
      <p:sp>
        <p:nvSpPr>
          <p:cNvPr id="3" name="Rectangle: Rounded Corners 2">
            <a:extLst>
              <a:ext uri="{FF2B5EF4-FFF2-40B4-BE49-F238E27FC236}">
                <a16:creationId xmlns:a16="http://schemas.microsoft.com/office/drawing/2014/main" id="{2FBA8EEF-F17A-C348-6A8F-9DB3B4C11C7E}"/>
              </a:ext>
            </a:extLst>
          </p:cNvPr>
          <p:cNvSpPr/>
          <p:nvPr/>
        </p:nvSpPr>
        <p:spPr>
          <a:xfrm>
            <a:off x="7363047" y="445025"/>
            <a:ext cx="1658112" cy="830256"/>
          </a:xfrm>
          <a:prstGeom prst="roundRect">
            <a:avLst/>
          </a:prstGeom>
          <a:solidFill>
            <a:srgbClr val="9FD5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Call-In Number:</a:t>
            </a:r>
          </a:p>
          <a:p>
            <a:pPr algn="ctr"/>
            <a:r>
              <a:rPr lang="en-US" b="1">
                <a:solidFill>
                  <a:schemeClr val="bg1"/>
                </a:solidFill>
              </a:rPr>
              <a:t>(312) 626-6799</a:t>
            </a:r>
          </a:p>
        </p:txBody>
      </p:sp>
    </p:spTree>
    <p:extLst>
      <p:ext uri="{BB962C8B-B14F-4D97-AF65-F5344CB8AC3E}">
        <p14:creationId xmlns:p14="http://schemas.microsoft.com/office/powerpoint/2010/main" val="1019999189"/>
      </p:ext>
    </p:extLst>
  </p:cSld>
  <p:clrMapOvr>
    <a:masterClrMapping/>
  </p:clrMapOvr>
</p:sld>
</file>

<file path=ppt/theme/theme1.xml><?xml version="1.0" encoding="utf-8"?>
<a:theme xmlns:a="http://schemas.openxmlformats.org/drawingml/2006/main" name="DoIT Slide Template">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a1f9b62-da12-4d6d-92a9-143a0764599d">
      <Terms xmlns="http://schemas.microsoft.com/office/infopath/2007/PartnerControls"/>
    </lcf76f155ced4ddcb4097134ff3c332f>
    <_ip_UnifiedCompliancePolicyProperties xmlns="http://schemas.microsoft.com/sharepoint/v3" xsi:nil="true"/>
    <TaxCatchAll xmlns="5cb366bd-df37-4c8c-b3c6-84acdfb2a7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290F6736248245894F82FC8EB35582" ma:contentTypeVersion="16" ma:contentTypeDescription="Create a new document." ma:contentTypeScope="" ma:versionID="1cfa149c33ac612d3a2cda24dcae5da6">
  <xsd:schema xmlns:xsd="http://www.w3.org/2001/XMLSchema" xmlns:xs="http://www.w3.org/2001/XMLSchema" xmlns:p="http://schemas.microsoft.com/office/2006/metadata/properties" xmlns:ns1="http://schemas.microsoft.com/sharepoint/v3" xmlns:ns2="7a1f9b62-da12-4d6d-92a9-143a0764599d" xmlns:ns3="5cb366bd-df37-4c8c-b3c6-84acdfb2a770" targetNamespace="http://schemas.microsoft.com/office/2006/metadata/properties" ma:root="true" ma:fieldsID="1843399dedd414f6ccdb300f4780a047" ns1:_="" ns2:_="" ns3:_="">
    <xsd:import namespace="http://schemas.microsoft.com/sharepoint/v3"/>
    <xsd:import namespace="7a1f9b62-da12-4d6d-92a9-143a0764599d"/>
    <xsd:import namespace="5cb366bd-df37-4c8c-b3c6-84acdfb2a770"/>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f9b62-da12-4d6d-92a9-143a076459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042f1e1-721c-4f15-8265-f5fffa71f74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b366bd-df37-4c8c-b3c6-84acdfb2a7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3347b65-1ae5-4879-957d-2aa01b50c6b0}" ma:internalName="TaxCatchAll" ma:showField="CatchAllData" ma:web="5cb366bd-df37-4c8c-b3c6-84acdfb2a7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3CB708-CE84-47CE-9FB0-80328BF83E21}">
  <ds:schemaRefs>
    <ds:schemaRef ds:uri="http://schemas.microsoft.com/sharepoint/v3/contenttype/forms"/>
  </ds:schemaRefs>
</ds:datastoreItem>
</file>

<file path=customXml/itemProps2.xml><?xml version="1.0" encoding="utf-8"?>
<ds:datastoreItem xmlns:ds="http://schemas.openxmlformats.org/officeDocument/2006/customXml" ds:itemID="{50D2EF21-4B66-487E-B160-E1B09B0559F3}">
  <ds:schemaRefs>
    <ds:schemaRef ds:uri="5cb366bd-df37-4c8c-b3c6-84acdfb2a770"/>
    <ds:schemaRef ds:uri="7a1f9b62-da12-4d6d-92a9-143a076459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8127FE-FEE3-4AD9-B85D-20A9922D5AC6}">
  <ds:schemaRefs>
    <ds:schemaRef ds:uri="5cb366bd-df37-4c8c-b3c6-84acdfb2a770"/>
    <ds:schemaRef ds:uri="7a1f9b62-da12-4d6d-92a9-143a076459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3024</Words>
  <Application>Microsoft Office PowerPoint</Application>
  <PresentationFormat>On-screen Show (16:9)</PresentationFormat>
  <Paragraphs>501</Paragraphs>
  <Slides>35</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Montserrat Black</vt:lpstr>
      <vt:lpstr>Montserrat</vt:lpstr>
      <vt:lpstr>Roboto condensed</vt:lpstr>
      <vt:lpstr>Roboto condensed</vt:lpstr>
      <vt:lpstr>Franklin Gothic Demi</vt:lpstr>
      <vt:lpstr>Franklin Gothic Book</vt:lpstr>
      <vt:lpstr>Arial</vt:lpstr>
      <vt:lpstr>Calibri</vt:lpstr>
      <vt:lpstr>Roboto</vt:lpstr>
      <vt:lpstr>DoIT Slide Template</vt:lpstr>
      <vt:lpstr>Annual Public Budget Meeting</vt:lpstr>
      <vt:lpstr>Agenda</vt:lpstr>
      <vt:lpstr>How is the budget built?</vt:lpstr>
      <vt:lpstr>Where does the budget money come from?</vt:lpstr>
      <vt:lpstr>Where does the budget money go?</vt:lpstr>
      <vt:lpstr>What portion of the budget can we influence?</vt:lpstr>
      <vt:lpstr>Ways to #TakePart in Your Budget</vt:lpstr>
      <vt:lpstr>Annual Public Budget Meetings</vt:lpstr>
      <vt:lpstr>District Priorities Forums </vt:lpstr>
      <vt:lpstr>General Services Department (GSD)</vt:lpstr>
      <vt:lpstr>General Services Department Mission</vt:lpstr>
      <vt:lpstr>General Services Department Services &amp; Activities</vt:lpstr>
      <vt:lpstr>General Services Department Budget by Service</vt:lpstr>
      <vt:lpstr>General Services Department Capital Projects &amp; New Initiatives</vt:lpstr>
      <vt:lpstr>General Services Department How We Measure Success</vt:lpstr>
      <vt:lpstr>General Services Department Contact Information</vt:lpstr>
      <vt:lpstr>Department of Public Works (DPW)</vt:lpstr>
      <vt:lpstr>Department of Public Works Mission</vt:lpstr>
      <vt:lpstr>Department of Public Works Services &amp; Activities (part 1)</vt:lpstr>
      <vt:lpstr>Department of Public Works Services &amp; Activities (part 2)</vt:lpstr>
      <vt:lpstr>Department of Public Works Services &amp; Activities (part 3)</vt:lpstr>
      <vt:lpstr>Department of Public Works Budget by Service (part 1)</vt:lpstr>
      <vt:lpstr>Department of Public Works Budget by Service (part 2)</vt:lpstr>
      <vt:lpstr>Department of Public Works Capital Projects &amp; New Initiatives</vt:lpstr>
      <vt:lpstr>Department of Public Works How We Measure Success</vt:lpstr>
      <vt:lpstr>Department of Public Works Contact Information</vt:lpstr>
      <vt:lpstr>Detroit Water &amp; Sewerage Department (DWSD)</vt:lpstr>
      <vt:lpstr>DWSD Mission</vt:lpstr>
      <vt:lpstr>DWSD Services &amp; Activities</vt:lpstr>
      <vt:lpstr>DWSD Budget by Service</vt:lpstr>
      <vt:lpstr>DWSD Capital Projects &amp; New Initiatives</vt:lpstr>
      <vt:lpstr>DWSD How We Measure Success</vt:lpstr>
      <vt:lpstr>DWSD How We Measure Success</vt:lpstr>
      <vt:lpstr>DWSD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Revenue Estimating Conference</dc:title>
  <dc:creator>Steven Watson</dc:creator>
  <cp:lastModifiedBy>Stephanie Davis</cp:lastModifiedBy>
  <cp:revision>2</cp:revision>
  <cp:lastPrinted>2020-01-15T22:39:16Z</cp:lastPrinted>
  <dcterms:modified xsi:type="dcterms:W3CDTF">2023-10-31T13:46:00Z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0x0101009D290F6736248245894F82FC8EB35582</vt:lpwstr>
  </property>
  <property fmtid="{D5CDD505-2E9C-101B-9397-08002B2CF9AE}" pid="3" name="MediaServiceImageTags">
    <vt:lpwstr/>
  </property>
</Properties>
</file>