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9"/>
  </p:notesMasterIdLst>
  <p:handoutMasterIdLst>
    <p:handoutMasterId r:id="rId10"/>
  </p:handoutMasterIdLst>
  <p:sldIdLst>
    <p:sldId id="258" r:id="rId2"/>
    <p:sldId id="267" r:id="rId3"/>
    <p:sldId id="257" r:id="rId4"/>
    <p:sldId id="268" r:id="rId5"/>
    <p:sldId id="269" r:id="rId6"/>
    <p:sldId id="270" r:id="rId7"/>
    <p:sldId id="265"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5DD1F2B-4A82-4B0B-9DB8-819D4F380A62}">
          <p14:sldIdLst>
            <p14:sldId id="258"/>
            <p14:sldId id="267"/>
          </p14:sldIdLst>
        </p14:section>
        <p14:section name="Untitled Section" id="{54554FD6-DF22-47DA-A189-6005F178B780}">
          <p14:sldIdLst>
            <p14:sldId id="257"/>
            <p14:sldId id="268"/>
            <p14:sldId id="269"/>
            <p14:sldId id="270"/>
            <p14:sldId id="265"/>
          </p14:sldIdLst>
        </p14:section>
      </p14:sectionLst>
    </p:ex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661" autoAdjust="0"/>
    <p:restoredTop sz="94660"/>
  </p:normalViewPr>
  <p:slideViewPr>
    <p:cSldViewPr snapToGrid="0">
      <p:cViewPr varScale="1">
        <p:scale>
          <a:sx n="53" d="100"/>
          <a:sy n="53" d="100"/>
        </p:scale>
        <p:origin x="-112" y="-36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F83F29B-C10D-6F45-8B6E-53633562EA3A}" type="datetimeFigureOut">
              <a:rPr lang="en-US" smtClean="0"/>
              <a:t>2/23/22</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B9C0D2C-05FC-FA4B-B602-4798CD876CBA}" type="slidenum">
              <a:rPr lang="en-US" smtClean="0"/>
              <a:t>‹#›</a:t>
            </a:fld>
            <a:endParaRPr lang="en-US"/>
          </a:p>
        </p:txBody>
      </p:sp>
    </p:spTree>
    <p:extLst>
      <p:ext uri="{BB962C8B-B14F-4D97-AF65-F5344CB8AC3E}">
        <p14:creationId xmlns:p14="http://schemas.microsoft.com/office/powerpoint/2010/main" val="980517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70C919-0F2B-F942-8B21-D6ED4BB2A40E}" type="datetimeFigureOut">
              <a:rPr lang="en-US" smtClean="0"/>
              <a:t>2/23/22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A0AEF3-4BC7-1041-A467-ECDF2F20412A}" type="slidenum">
              <a:rPr lang="en-US" smtClean="0"/>
              <a:t>‹#›</a:t>
            </a:fld>
            <a:endParaRPr lang="en-US"/>
          </a:p>
        </p:txBody>
      </p:sp>
    </p:spTree>
    <p:extLst>
      <p:ext uri="{BB962C8B-B14F-4D97-AF65-F5344CB8AC3E}">
        <p14:creationId xmlns:p14="http://schemas.microsoft.com/office/powerpoint/2010/main" val="10389294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44778063-CA32-42D6-93CA-56237424AD11}" type="datetimeFigureOut">
              <a:rPr lang="en-US" smtClean="0"/>
              <a:t>2/23/22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896084-626C-4F73-A394-4FB277A3E1F7}"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4778063-CA32-42D6-93CA-56237424AD11}" type="datetimeFigureOut">
              <a:rPr lang="en-US" smtClean="0"/>
              <a:t>2/23/22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896084-626C-4F73-A394-4FB277A3E1F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4778063-CA32-42D6-93CA-56237424AD11}" type="datetimeFigureOut">
              <a:rPr lang="en-US" smtClean="0"/>
              <a:t>2/23/22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896084-626C-4F73-A394-4FB277A3E1F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4778063-CA32-42D6-93CA-56237424AD11}" type="datetimeFigureOut">
              <a:rPr lang="en-US" smtClean="0"/>
              <a:t>2/23/22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896084-626C-4F73-A394-4FB277A3E1F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44778063-CA32-42D6-93CA-56237424AD11}" type="datetimeFigureOut">
              <a:rPr lang="en-US" smtClean="0"/>
              <a:t>2/23/22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896084-626C-4F73-A394-4FB277A3E1F7}"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44778063-CA32-42D6-93CA-56237424AD11}" type="datetimeFigureOut">
              <a:rPr lang="en-US" smtClean="0"/>
              <a:t>2/23/22</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78896084-626C-4F73-A394-4FB277A3E1F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44778063-CA32-42D6-93CA-56237424AD11}" type="datetimeFigureOut">
              <a:rPr lang="en-US" smtClean="0"/>
              <a:t>2/23/22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896084-626C-4F73-A394-4FB277A3E1F7}"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4778063-CA32-42D6-93CA-56237424AD11}" type="datetimeFigureOut">
              <a:rPr lang="en-US" smtClean="0"/>
              <a:t>2/23/22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896084-626C-4F73-A394-4FB277A3E1F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778063-CA32-42D6-93CA-56237424AD11}" type="datetimeFigureOut">
              <a:rPr lang="en-US" smtClean="0"/>
              <a:t>2/23/22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896084-626C-4F73-A394-4FB277A3E1F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778063-CA32-42D6-93CA-56237424AD11}" type="datetimeFigureOut">
              <a:rPr lang="en-US" smtClean="0"/>
              <a:t>2/23/22</a:t>
            </a:fld>
            <a:endParaRPr lang="en-US"/>
          </a:p>
        </p:txBody>
      </p:sp>
      <p:sp>
        <p:nvSpPr>
          <p:cNvPr id="6" name="Footer Placeholder 5"/>
          <p:cNvSpPr>
            <a:spLocks noGrp="1"/>
          </p:cNvSpPr>
          <p:nvPr>
            <p:ph type="ftr" sz="quarter" idx="11"/>
          </p:nvPr>
        </p:nvSpPr>
        <p:spPr>
          <a:xfrm>
            <a:off x="804672" y="6236208"/>
            <a:ext cx="5167503" cy="320040"/>
          </a:xfrm>
        </p:spPr>
        <p:txBody>
          <a:bodyPr/>
          <a:lstStyle>
            <a:lvl1pPr>
              <a:defRPr>
                <a:solidFill>
                  <a:srgbClr val="FFFFFF">
                    <a:alpha val="69804"/>
                  </a:srgbClr>
                </a:solidFill>
              </a:defRPr>
            </a:lvl1pPr>
          </a:lstStyle>
          <a:p>
            <a:endParaRPr lang="en-US"/>
          </a:p>
        </p:txBody>
      </p:sp>
      <p:sp>
        <p:nvSpPr>
          <p:cNvPr id="7" name="Slide Number Placeholder 6"/>
          <p:cNvSpPr>
            <a:spLocks noGrp="1"/>
          </p:cNvSpPr>
          <p:nvPr>
            <p:ph type="sldNum" sz="quarter" idx="12"/>
          </p:nvPr>
        </p:nvSpPr>
        <p:spPr/>
        <p:txBody>
          <a:bodyPr/>
          <a:lstStyle/>
          <a:p>
            <a:fld id="{78896084-626C-4F73-A394-4FB277A3E1F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rgbClr val="FFFFFF">
                    <a:alpha val="90000"/>
                  </a:srgbClr>
                </a:solidFill>
                <a:effectLst>
                  <a:outerShdw blurRad="50800" dist="38100" dir="2700000" algn="tl" rotWithShape="0">
                    <a:prstClr val="black">
                      <a:alpha val="43000"/>
                    </a:prstClr>
                  </a:outerShdw>
                </a:effectLst>
              </a:defRPr>
            </a:lvl1pPr>
          </a:lstStyle>
          <a:p>
            <a:fld id="{44778063-CA32-42D6-93CA-56237424AD11}" type="datetimeFigureOut">
              <a:rPr lang="en-US" smtClean="0"/>
              <a:t>2/23/22</a:t>
            </a:fld>
            <a:endParaRPr lang="en-US"/>
          </a:p>
        </p:txBody>
      </p:sp>
      <p:sp>
        <p:nvSpPr>
          <p:cNvPr id="6" name="Footer Placeholder 5"/>
          <p:cNvSpPr>
            <a:spLocks noGrp="1"/>
          </p:cNvSpPr>
          <p:nvPr>
            <p:ph type="ftr" sz="quarter" idx="11"/>
          </p:nvPr>
        </p:nvSpPr>
        <p:spPr>
          <a:xfrm>
            <a:off x="808523" y="6236208"/>
            <a:ext cx="5103729" cy="320040"/>
          </a:xfrm>
        </p:spPr>
        <p:txBody>
          <a:bodyPr/>
          <a:lstStyle>
            <a:lvl1pPr>
              <a:defRPr>
                <a:solidFill>
                  <a:srgbClr val="FFFFFF">
                    <a:alpha val="70000"/>
                  </a:srgbClr>
                </a:solidFill>
              </a:defRPr>
            </a:lvl1pPr>
          </a:lstStyle>
          <a:p>
            <a:endParaRPr lang="en-US"/>
          </a:p>
        </p:txBody>
      </p:sp>
      <p:sp>
        <p:nvSpPr>
          <p:cNvPr id="7" name="Slide Number Placeholder 6"/>
          <p:cNvSpPr>
            <a:spLocks noGrp="1"/>
          </p:cNvSpPr>
          <p:nvPr>
            <p:ph type="sldNum" sz="quarter" idx="12"/>
          </p:nvPr>
        </p:nvSpPr>
        <p:spPr/>
        <p:txBody>
          <a:bodyPr/>
          <a:lstStyle/>
          <a:p>
            <a:fld id="{78896084-626C-4F73-A394-4FB277A3E1F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31136" y="964692"/>
            <a:ext cx="7729728" cy="1188720"/>
          </a:xfrm>
          <a:prstGeom prst="rect">
            <a:avLst/>
          </a:prstGeom>
          <a:solidFill>
            <a:schemeClr val="bg1"/>
          </a:solidFill>
          <a:ln w="31750" cap="sq">
            <a:solidFill>
              <a:schemeClr val="tx1">
                <a:lumMod val="75000"/>
                <a:lumOff val="25000"/>
              </a:schemeClr>
            </a:solidFill>
            <a:miter lim="800000"/>
          </a:ln>
        </p:spPr>
        <p:txBody>
          <a:bodyPr vert="horz" lIns="182880" tIns="182880" rIns="182880" bIns="18288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44778063-CA32-42D6-93CA-56237424AD11}" type="datetimeFigureOut">
              <a:rPr lang="en-US" smtClean="0"/>
              <a:t>2/23/22</a:t>
            </a:fld>
            <a:endParaRPr lang="en-US"/>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78896084-626C-4F73-A394-4FB277A3E1F7}" type="slidenum">
              <a:rPr lang="en-US" smtClean="0"/>
              <a:t>‹#›</a:t>
            </a:fld>
            <a:endParaRPr lang="en-US"/>
          </a:p>
        </p:txBody>
      </p:sp>
    </p:spTree>
    <p:extLst>
      <p:ext uri="{BB962C8B-B14F-4D97-AF65-F5344CB8AC3E}">
        <p14:creationId xmlns:p14="http://schemas.microsoft.com/office/powerpoint/2010/main" val="1596333671"/>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lnSpc>
          <a:spcPct val="90000"/>
        </a:lnSpc>
        <a:spcBef>
          <a:spcPct val="0"/>
        </a:spcBef>
        <a:buNone/>
        <a:defRPr sz="2800" kern="1200" cap="all" spc="200" baseline="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xmlns="" id="{E137AC38-9CA9-4CCE-9FCE-5D21C7170D7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119085" y="-2"/>
            <a:ext cx="6072915" cy="68580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xmlns="" id="{ED3C5683-54F7-4042-A060-3DF809621B91}"/>
              </a:ext>
            </a:extLst>
          </p:cNvPr>
          <p:cNvSpPr txBox="1"/>
          <p:nvPr/>
        </p:nvSpPr>
        <p:spPr>
          <a:xfrm>
            <a:off x="6923757" y="1290025"/>
            <a:ext cx="4475892" cy="1188720"/>
          </a:xfrm>
          <a:prstGeom prst="rect">
            <a:avLst/>
          </a:prstGeom>
          <a:solidFill>
            <a:srgbClr val="FFFFFF"/>
          </a:solidFill>
          <a:ln>
            <a:solidFill>
              <a:srgbClr val="404040"/>
            </a:solidFill>
          </a:ln>
        </p:spPr>
        <p:txBody>
          <a:bodyPr vert="horz" lIns="182880" tIns="182880" rIns="182880" bIns="182880" rtlCol="0" anchor="ctr" anchorCtr="1">
            <a:normAutofit/>
          </a:bodyPr>
          <a:lstStyle/>
          <a:p>
            <a:pPr marL="0" marR="0" algn="ctr">
              <a:lnSpc>
                <a:spcPct val="90000"/>
              </a:lnSpc>
              <a:spcBef>
                <a:spcPct val="0"/>
              </a:spcBef>
              <a:spcAft>
                <a:spcPts val="2625"/>
              </a:spcAft>
            </a:pPr>
            <a:r>
              <a:rPr lang="en-US" sz="2000" b="1" cap="all" spc="200">
                <a:solidFill>
                  <a:srgbClr val="262626"/>
                </a:solidFill>
                <a:effectLst/>
                <a:latin typeface="+mj-lt"/>
                <a:ea typeface="+mj-ea"/>
                <a:cs typeface="+mj-cs"/>
              </a:rPr>
              <a:t>District 1 community meeting 	</a:t>
            </a:r>
            <a:endParaRPr lang="en-US" sz="2000" cap="all" spc="200">
              <a:solidFill>
                <a:srgbClr val="262626"/>
              </a:solidFill>
              <a:effectLst/>
              <a:latin typeface="+mj-lt"/>
              <a:ea typeface="+mj-ea"/>
              <a:cs typeface="+mj-cs"/>
            </a:endParaRPr>
          </a:p>
        </p:txBody>
      </p:sp>
      <p:sp>
        <p:nvSpPr>
          <p:cNvPr id="22" name="Rectangle 21">
            <a:extLst>
              <a:ext uri="{FF2B5EF4-FFF2-40B4-BE49-F238E27FC236}">
                <a16:creationId xmlns:a16="http://schemas.microsoft.com/office/drawing/2014/main" xmlns="" id="{A3F2058F-D430-4F2D-9968-32EFF3E3848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56966" y="640080"/>
            <a:ext cx="4818888" cy="5261170"/>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xmlns="" id="{F0F74A6E-B865-4216-8DCC-44D0B5C33C7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01520" y="806357"/>
            <a:ext cx="4511266" cy="492861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p:cNvPicPr/>
          <p:nvPr/>
        </p:nvPicPr>
        <p:blipFill rotWithShape="1">
          <a:blip r:embed="rId2" cstate="print">
            <a:extLst>
              <a:ext uri="{28A0092B-C50C-407E-A947-70E740481C1C}">
                <a14:useLocalDpi xmlns:a14="http://schemas.microsoft.com/office/drawing/2010/main" val="0"/>
              </a:ext>
            </a:extLst>
          </a:blip>
          <a:srcRect l="12117" r="11793"/>
          <a:stretch/>
        </p:blipFill>
        <p:spPr>
          <a:xfrm>
            <a:off x="1506665" y="970949"/>
            <a:ext cx="3123490" cy="4599432"/>
          </a:xfrm>
          <a:prstGeom prst="rect">
            <a:avLst/>
          </a:prstGeom>
        </p:spPr>
      </p:pic>
      <p:sp>
        <p:nvSpPr>
          <p:cNvPr id="2" name="TextBox 1"/>
          <p:cNvSpPr txBox="1"/>
          <p:nvPr/>
        </p:nvSpPr>
        <p:spPr>
          <a:xfrm>
            <a:off x="6923757" y="2858703"/>
            <a:ext cx="4475892" cy="3042547"/>
          </a:xfrm>
          <a:prstGeom prst="rect">
            <a:avLst/>
          </a:prstGeom>
        </p:spPr>
        <p:txBody>
          <a:bodyPr vert="horz" lIns="91440" tIns="45720" rIns="91440" bIns="45720" rtlCol="0">
            <a:normAutofit/>
          </a:bodyPr>
          <a:lstStyle/>
          <a:p>
            <a:pPr indent="-228600" algn="ctr">
              <a:spcBef>
                <a:spcPts val="1000"/>
              </a:spcBef>
              <a:buClr>
                <a:schemeClr val="accent2"/>
              </a:buClr>
              <a:buFont typeface="Arial" panose="020B0604020202020204" pitchFamily="34" charset="0"/>
              <a:buChar char="•"/>
            </a:pPr>
            <a:r>
              <a:rPr lang="en-US" sz="2000" dirty="0" smtClean="0">
                <a:solidFill>
                  <a:srgbClr val="FFFFFF"/>
                </a:solidFill>
              </a:rPr>
              <a:t>Commissioner Bryan </a:t>
            </a:r>
            <a:r>
              <a:rPr lang="en-US" sz="2000" dirty="0">
                <a:solidFill>
                  <a:srgbClr val="FFFFFF"/>
                </a:solidFill>
              </a:rPr>
              <a:t>Ferguson</a:t>
            </a:r>
            <a:r>
              <a:rPr lang="en-US" sz="2000" dirty="0" smtClean="0">
                <a:solidFill>
                  <a:srgbClr val="FFFFFF"/>
                </a:solidFill>
              </a:rPr>
              <a:t>, Vice-Chairperson, District 1</a:t>
            </a:r>
          </a:p>
          <a:p>
            <a:pPr indent="-228600" algn="ctr">
              <a:spcBef>
                <a:spcPts val="1000"/>
              </a:spcBef>
              <a:buClr>
                <a:schemeClr val="accent2"/>
              </a:buClr>
              <a:buFont typeface="Arial" panose="020B0604020202020204" pitchFamily="34" charset="0"/>
              <a:buChar char="•"/>
            </a:pPr>
            <a:endParaRPr lang="en-US" sz="2000" dirty="0">
              <a:solidFill>
                <a:srgbClr val="FFFFFF"/>
              </a:solidFill>
            </a:endParaRPr>
          </a:p>
          <a:p>
            <a:pPr indent="-228600" algn="ctr">
              <a:spcBef>
                <a:spcPts val="1000"/>
              </a:spcBef>
              <a:buClr>
                <a:schemeClr val="accent2"/>
              </a:buClr>
              <a:buFont typeface="Arial" panose="020B0604020202020204" pitchFamily="34" charset="0"/>
              <a:buChar char="•"/>
            </a:pPr>
            <a:r>
              <a:rPr lang="en-US" sz="2000" dirty="0">
                <a:solidFill>
                  <a:srgbClr val="FFFFFF"/>
                </a:solidFill>
              </a:rPr>
              <a:t>Commissioner Annie Holt, </a:t>
            </a:r>
            <a:r>
              <a:rPr lang="en-US" sz="2000" dirty="0" smtClean="0">
                <a:solidFill>
                  <a:srgbClr val="FFFFFF"/>
                </a:solidFill>
              </a:rPr>
              <a:t>Immediate Past Vice-Chairperson, At-Large</a:t>
            </a:r>
            <a:endParaRPr lang="en-US" sz="2000" dirty="0">
              <a:solidFill>
                <a:srgbClr val="FFFFFF"/>
              </a:solidFill>
            </a:endParaRPr>
          </a:p>
          <a:p>
            <a:pPr indent="-228600">
              <a:spcBef>
                <a:spcPts val="1000"/>
              </a:spcBef>
              <a:buClr>
                <a:schemeClr val="accent2"/>
              </a:buClr>
              <a:buFont typeface="Arial" panose="020B0604020202020204" pitchFamily="34" charset="0"/>
              <a:buChar char="•"/>
            </a:pPr>
            <a:endParaRPr lang="en-US" dirty="0">
              <a:solidFill>
                <a:srgbClr val="FFFFFF"/>
              </a:solidFill>
            </a:endParaRPr>
          </a:p>
          <a:p>
            <a:pPr indent="-228600" algn="ctr">
              <a:spcBef>
                <a:spcPts val="1000"/>
              </a:spcBef>
              <a:buClr>
                <a:schemeClr val="accent2"/>
              </a:buClr>
              <a:buFont typeface="Arial" panose="020B0604020202020204" pitchFamily="34" charset="0"/>
              <a:buChar char="•"/>
            </a:pPr>
            <a:r>
              <a:rPr lang="en-US" dirty="0" smtClean="0">
                <a:solidFill>
                  <a:srgbClr val="FFFFFF"/>
                </a:solidFill>
              </a:rPr>
              <a:t>Saturday</a:t>
            </a:r>
            <a:r>
              <a:rPr lang="en-US">
                <a:solidFill>
                  <a:srgbClr val="FFFFFF"/>
                </a:solidFill>
              </a:rPr>
              <a:t>, </a:t>
            </a:r>
            <a:r>
              <a:rPr lang="en-US" smtClean="0">
                <a:solidFill>
                  <a:srgbClr val="FFFFFF"/>
                </a:solidFill>
              </a:rPr>
              <a:t>February 26, </a:t>
            </a:r>
            <a:r>
              <a:rPr lang="en-US" dirty="0">
                <a:solidFill>
                  <a:srgbClr val="FFFFFF"/>
                </a:solidFill>
              </a:rPr>
              <a:t>2022</a:t>
            </a:r>
          </a:p>
        </p:txBody>
      </p:sp>
    </p:spTree>
    <p:extLst>
      <p:ext uri="{BB962C8B-B14F-4D97-AF65-F5344CB8AC3E}">
        <p14:creationId xmlns:p14="http://schemas.microsoft.com/office/powerpoint/2010/main" val="23376162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C33976D1-3430-450C-A978-87A9A6E8E71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xmlns="" id="{7D6AAC78-7D86-415A-ADC1-2B474807960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xmlns="" id="{F2A658D9-F185-44F1-BA33-D50320D1D07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xmlns="" id="{84C556C0-302C-4785-99A0-5CFDA8F6861E}"/>
              </a:ext>
            </a:extLst>
          </p:cNvPr>
          <p:cNvSpPr txBox="1"/>
          <p:nvPr/>
        </p:nvSpPr>
        <p:spPr>
          <a:xfrm>
            <a:off x="1706062" y="2291262"/>
            <a:ext cx="8779512" cy="2879256"/>
          </a:xfrm>
          <a:prstGeom prst="rect">
            <a:avLst/>
          </a:prstGeom>
        </p:spPr>
        <p:txBody>
          <a:bodyPr vert="horz" lIns="91440" tIns="45720" rIns="91440" bIns="45720" rtlCol="0">
            <a:noAutofit/>
          </a:bodyPr>
          <a:lstStyle/>
          <a:p>
            <a:pPr marL="0" marR="0" indent="-228600">
              <a:lnSpc>
                <a:spcPct val="90000"/>
              </a:lnSpc>
              <a:spcBef>
                <a:spcPts val="1000"/>
              </a:spcBef>
              <a:spcAft>
                <a:spcPts val="0"/>
              </a:spcAft>
              <a:buClr>
                <a:schemeClr val="accent2"/>
              </a:buClr>
              <a:buFont typeface="Arial" panose="020B0604020202020204" pitchFamily="34" charset="0"/>
              <a:buChar char="•"/>
            </a:pPr>
            <a:r>
              <a:rPr lang="en-US" sz="1400" b="1" dirty="0">
                <a:solidFill>
                  <a:srgbClr val="404040"/>
                </a:solidFill>
                <a:effectLst/>
              </a:rPr>
              <a:t>Sec. 7-803. Of Detroit City Charter: Duties of the Board of Police Commissioners</a:t>
            </a:r>
            <a:endParaRPr lang="en-US" sz="1400" dirty="0">
              <a:solidFill>
                <a:srgbClr val="404040"/>
              </a:solidFill>
              <a:effectLst/>
            </a:endParaRPr>
          </a:p>
          <a:p>
            <a:pPr marL="0" marR="0" indent="-228600">
              <a:lnSpc>
                <a:spcPct val="90000"/>
              </a:lnSpc>
              <a:spcBef>
                <a:spcPts val="1000"/>
              </a:spcBef>
              <a:spcAft>
                <a:spcPts val="0"/>
              </a:spcAft>
              <a:buClr>
                <a:schemeClr val="accent2"/>
              </a:buClr>
              <a:buFont typeface="Arial" panose="020B0604020202020204" pitchFamily="34" charset="0"/>
              <a:buChar char="•"/>
            </a:pPr>
            <a:r>
              <a:rPr lang="en-US" sz="1400" b="1" dirty="0">
                <a:solidFill>
                  <a:srgbClr val="404040"/>
                </a:solidFill>
                <a:effectLst/>
              </a:rPr>
              <a:t>BOPC:</a:t>
            </a:r>
            <a:endParaRPr lang="en-US" sz="1400" dirty="0">
              <a:solidFill>
                <a:srgbClr val="404040"/>
              </a:solidFill>
              <a:effectLst/>
            </a:endParaRPr>
          </a:p>
          <a:p>
            <a:pPr marL="342900" marR="0" lvl="0" indent="-228600">
              <a:lnSpc>
                <a:spcPct val="90000"/>
              </a:lnSpc>
              <a:spcBef>
                <a:spcPts val="1000"/>
              </a:spcBef>
              <a:spcAft>
                <a:spcPts val="0"/>
              </a:spcAft>
              <a:buClr>
                <a:schemeClr val="accent2"/>
              </a:buClr>
              <a:buFont typeface="Arial" panose="020B0604020202020204" pitchFamily="34" charset="0"/>
              <a:buChar char="•"/>
            </a:pPr>
            <a:r>
              <a:rPr lang="en-US" sz="1400" b="1" dirty="0">
                <a:solidFill>
                  <a:srgbClr val="404040"/>
                </a:solidFill>
                <a:effectLst/>
              </a:rPr>
              <a:t>In consultation with the Chief of Police, and with the approval of the Mayor establishes policies (I.e. Facial Recognition Policy and Use of Force), rules, and regulations.</a:t>
            </a:r>
            <a:endParaRPr lang="en-US" sz="1400" dirty="0">
              <a:solidFill>
                <a:srgbClr val="404040"/>
              </a:solidFill>
              <a:effectLst/>
            </a:endParaRPr>
          </a:p>
          <a:p>
            <a:pPr marL="342900" marR="0" lvl="0" indent="-228600">
              <a:lnSpc>
                <a:spcPct val="90000"/>
              </a:lnSpc>
              <a:spcBef>
                <a:spcPts val="1000"/>
              </a:spcBef>
              <a:spcAft>
                <a:spcPts val="0"/>
              </a:spcAft>
              <a:buClr>
                <a:schemeClr val="accent2"/>
              </a:buClr>
              <a:buFont typeface="Arial" panose="020B0604020202020204" pitchFamily="34" charset="0"/>
              <a:buChar char="•"/>
            </a:pPr>
            <a:r>
              <a:rPr lang="en-US" sz="1400" b="1" dirty="0">
                <a:solidFill>
                  <a:srgbClr val="404040"/>
                </a:solidFill>
                <a:effectLst/>
              </a:rPr>
              <a:t>Reviews and approves the DPD budget before it is submitted to the Mayor.</a:t>
            </a:r>
            <a:endParaRPr lang="en-US" sz="1400" dirty="0">
              <a:solidFill>
                <a:srgbClr val="404040"/>
              </a:solidFill>
              <a:effectLst/>
            </a:endParaRPr>
          </a:p>
          <a:p>
            <a:pPr marL="342900" marR="0" lvl="0" indent="-228600">
              <a:lnSpc>
                <a:spcPct val="90000"/>
              </a:lnSpc>
              <a:spcBef>
                <a:spcPts val="1000"/>
              </a:spcBef>
              <a:spcAft>
                <a:spcPts val="0"/>
              </a:spcAft>
              <a:buClr>
                <a:schemeClr val="accent2"/>
              </a:buClr>
              <a:buFont typeface="Arial" panose="020B0604020202020204" pitchFamily="34" charset="0"/>
              <a:buChar char="•"/>
            </a:pPr>
            <a:r>
              <a:rPr lang="en-US" sz="1400" b="1" dirty="0">
                <a:solidFill>
                  <a:srgbClr val="404040"/>
                </a:solidFill>
                <a:effectLst/>
              </a:rPr>
              <a:t>Receives and resolves complaints concerning the operation of the DPD and forward all allegations of criminality to the appropriate internal or external law enforcement agency for further investigation.</a:t>
            </a:r>
            <a:endParaRPr lang="en-US" sz="1400" dirty="0">
              <a:solidFill>
                <a:srgbClr val="404040"/>
              </a:solidFill>
              <a:effectLst/>
            </a:endParaRPr>
          </a:p>
          <a:p>
            <a:pPr marL="342900" marR="0" lvl="0" indent="-228600">
              <a:lnSpc>
                <a:spcPct val="90000"/>
              </a:lnSpc>
              <a:spcBef>
                <a:spcPts val="1000"/>
              </a:spcBef>
              <a:spcAft>
                <a:spcPts val="0"/>
              </a:spcAft>
              <a:buClr>
                <a:schemeClr val="accent2"/>
              </a:buClr>
              <a:buFont typeface="Arial" panose="020B0604020202020204" pitchFamily="34" charset="0"/>
              <a:buChar char="•"/>
            </a:pPr>
            <a:r>
              <a:rPr lang="en-US" sz="1400" b="1" dirty="0">
                <a:solidFill>
                  <a:srgbClr val="404040"/>
                </a:solidFill>
                <a:effectLst/>
              </a:rPr>
              <a:t>Acts as final authority in imposing or reviewing discipline of employees of DPD.</a:t>
            </a:r>
            <a:endParaRPr lang="en-US" sz="1400" dirty="0">
              <a:solidFill>
                <a:srgbClr val="404040"/>
              </a:solidFill>
              <a:effectLst/>
            </a:endParaRPr>
          </a:p>
          <a:p>
            <a:pPr marL="342900" marR="0" lvl="0" indent="-228600">
              <a:lnSpc>
                <a:spcPct val="90000"/>
              </a:lnSpc>
              <a:spcBef>
                <a:spcPts val="1000"/>
              </a:spcBef>
              <a:spcAft>
                <a:spcPts val="0"/>
              </a:spcAft>
              <a:buClr>
                <a:schemeClr val="accent2"/>
              </a:buClr>
              <a:buFont typeface="Arial" panose="020B0604020202020204" pitchFamily="34" charset="0"/>
              <a:buChar char="•"/>
            </a:pPr>
            <a:r>
              <a:rPr lang="en-US" sz="1400" b="1" dirty="0">
                <a:solidFill>
                  <a:srgbClr val="404040"/>
                </a:solidFill>
                <a:effectLst/>
              </a:rPr>
              <a:t>Makes an annual report to the Mayor, the City Council, and the public of the department’s activities during the previous year, including the handling of crime and complaints, and of future plans.</a:t>
            </a:r>
            <a:endParaRPr lang="en-US" sz="1400" dirty="0">
              <a:solidFill>
                <a:srgbClr val="404040"/>
              </a:solidFill>
              <a:effectLst/>
            </a:endParaRPr>
          </a:p>
          <a:p>
            <a:pPr marL="342900" marR="0" lvl="0" indent="-228600">
              <a:lnSpc>
                <a:spcPct val="90000"/>
              </a:lnSpc>
              <a:spcBef>
                <a:spcPts val="1000"/>
              </a:spcBef>
              <a:spcAft>
                <a:spcPts val="0"/>
              </a:spcAft>
              <a:buClr>
                <a:schemeClr val="accent2"/>
              </a:buClr>
              <a:buFont typeface="Arial" panose="020B0604020202020204" pitchFamily="34" charset="0"/>
              <a:buChar char="•"/>
            </a:pPr>
            <a:r>
              <a:rPr lang="en-US" sz="1400" b="1" dirty="0">
                <a:solidFill>
                  <a:srgbClr val="404040"/>
                </a:solidFill>
                <a:effectLst/>
              </a:rPr>
              <a:t>May subpoena witnesses, administer oaths, and take testimony. </a:t>
            </a:r>
            <a:endParaRPr lang="en-US" sz="1400" dirty="0">
              <a:solidFill>
                <a:srgbClr val="404040"/>
              </a:solidFill>
              <a:effectLst/>
            </a:endParaRPr>
          </a:p>
        </p:txBody>
      </p:sp>
      <p:sp>
        <p:nvSpPr>
          <p:cNvPr id="2" name="TextBox 1"/>
          <p:cNvSpPr txBox="1"/>
          <p:nvPr/>
        </p:nvSpPr>
        <p:spPr>
          <a:xfrm>
            <a:off x="4367144" y="1734478"/>
            <a:ext cx="3037435" cy="369332"/>
          </a:xfrm>
          <a:prstGeom prst="rect">
            <a:avLst/>
          </a:prstGeom>
          <a:noFill/>
        </p:spPr>
        <p:txBody>
          <a:bodyPr wrap="none" rtlCol="0">
            <a:spAutoFit/>
          </a:bodyPr>
          <a:lstStyle/>
          <a:p>
            <a:pPr algn="ctr">
              <a:spcAft>
                <a:spcPts val="600"/>
              </a:spcAft>
            </a:pPr>
            <a:r>
              <a:rPr lang="en-US" b="1" dirty="0">
                <a:latin typeface="Calibri" charset="0"/>
                <a:ea typeface="Calibri" charset="0"/>
                <a:cs typeface="Calibri" charset="0"/>
              </a:rPr>
              <a:t>BOPC’s Key Charter Mandates</a:t>
            </a:r>
          </a:p>
        </p:txBody>
      </p:sp>
    </p:spTree>
    <p:extLst>
      <p:ext uri="{BB962C8B-B14F-4D97-AF65-F5344CB8AC3E}">
        <p14:creationId xmlns:p14="http://schemas.microsoft.com/office/powerpoint/2010/main" val="579789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C33976D1-3430-450C-A978-87A9A6E8E71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xmlns="" id="{7D6AAC78-7D86-415A-ADC1-2B474807960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xmlns="" id="{F2A658D9-F185-44F1-BA33-D50320D1D07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xmlns="" id="{84C556C0-302C-4785-99A0-5CFDA8F6861E}"/>
              </a:ext>
            </a:extLst>
          </p:cNvPr>
          <p:cNvSpPr txBox="1"/>
          <p:nvPr/>
        </p:nvSpPr>
        <p:spPr>
          <a:xfrm>
            <a:off x="1706244" y="2628479"/>
            <a:ext cx="8779512" cy="2879256"/>
          </a:xfrm>
          <a:prstGeom prst="rect">
            <a:avLst/>
          </a:prstGeom>
        </p:spPr>
        <p:txBody>
          <a:bodyPr vert="horz" lIns="91440" tIns="45720" rIns="91440" bIns="45720" rtlCol="0">
            <a:normAutofit/>
          </a:bodyPr>
          <a:lstStyle/>
          <a:p>
            <a:pPr indent="-228600">
              <a:lnSpc>
                <a:spcPct val="90000"/>
              </a:lnSpc>
              <a:spcBef>
                <a:spcPts val="1000"/>
              </a:spcBef>
              <a:buClr>
                <a:schemeClr val="accent2"/>
              </a:buClr>
              <a:buFont typeface="Arial" panose="020B0604020202020204" pitchFamily="34" charset="0"/>
              <a:buChar char="•"/>
            </a:pPr>
            <a:endParaRPr lang="en-US" sz="1300" dirty="0">
              <a:solidFill>
                <a:srgbClr val="404040"/>
              </a:solidFill>
            </a:endParaRPr>
          </a:p>
          <a:p>
            <a:pPr marL="342900" marR="0" lvl="0" indent="-228600">
              <a:lnSpc>
                <a:spcPct val="90000"/>
              </a:lnSpc>
              <a:spcBef>
                <a:spcPts val="1000"/>
              </a:spcBef>
              <a:spcAft>
                <a:spcPts val="0"/>
              </a:spcAft>
              <a:buClr>
                <a:schemeClr val="accent2"/>
              </a:buClr>
              <a:buFont typeface="Arial" panose="020B0604020202020204" pitchFamily="34" charset="0"/>
              <a:buChar char="•"/>
            </a:pPr>
            <a:r>
              <a:rPr lang="en-US" sz="1300" b="1" dirty="0">
                <a:solidFill>
                  <a:srgbClr val="404040"/>
                </a:solidFill>
              </a:rPr>
              <a:t>The Board of Police Commissioners has supervisory control and oversight of the Police Department as set forth in the Detroit City Charter since 1974.</a:t>
            </a:r>
            <a:endParaRPr lang="en-US" sz="1300" dirty="0">
              <a:solidFill>
                <a:srgbClr val="404040"/>
              </a:solidFill>
            </a:endParaRPr>
          </a:p>
          <a:p>
            <a:pPr marL="342900" marR="0" lvl="0" indent="-228600">
              <a:lnSpc>
                <a:spcPct val="90000"/>
              </a:lnSpc>
              <a:spcBef>
                <a:spcPts val="1000"/>
              </a:spcBef>
              <a:spcAft>
                <a:spcPts val="0"/>
              </a:spcAft>
              <a:buClr>
                <a:schemeClr val="accent2"/>
              </a:buClr>
              <a:buFont typeface="Arial" panose="020B0604020202020204" pitchFamily="34" charset="0"/>
              <a:buChar char="•"/>
            </a:pPr>
            <a:r>
              <a:rPr lang="en-US" sz="1300" b="1" dirty="0">
                <a:solidFill>
                  <a:srgbClr val="404040"/>
                </a:solidFill>
              </a:rPr>
              <a:t>BOPC is composed of eleven members, seven of whom are elected; four members are appointed by the Mayor and subject to approval of the City Council.</a:t>
            </a:r>
            <a:endParaRPr lang="en-US" sz="1300" dirty="0">
              <a:solidFill>
                <a:srgbClr val="404040"/>
              </a:solidFill>
            </a:endParaRPr>
          </a:p>
          <a:p>
            <a:pPr marL="342900" marR="0" lvl="0" indent="-228600">
              <a:lnSpc>
                <a:spcPct val="90000"/>
              </a:lnSpc>
              <a:spcBef>
                <a:spcPts val="1000"/>
              </a:spcBef>
              <a:spcAft>
                <a:spcPts val="0"/>
              </a:spcAft>
              <a:buClr>
                <a:schemeClr val="accent2"/>
              </a:buClr>
              <a:buFont typeface="Arial" panose="020B0604020202020204" pitchFamily="34" charset="0"/>
              <a:buChar char="•"/>
            </a:pPr>
            <a:r>
              <a:rPr lang="en-US" sz="1300" b="1" dirty="0">
                <a:solidFill>
                  <a:srgbClr val="404040"/>
                </a:solidFill>
              </a:rPr>
              <a:t>Appointed members serve a term of five years.</a:t>
            </a:r>
            <a:endParaRPr lang="en-US" sz="1300" dirty="0">
              <a:solidFill>
                <a:srgbClr val="404040"/>
              </a:solidFill>
            </a:endParaRPr>
          </a:p>
          <a:p>
            <a:pPr marL="342900" marR="0" lvl="0" indent="-228600">
              <a:lnSpc>
                <a:spcPct val="90000"/>
              </a:lnSpc>
              <a:spcBef>
                <a:spcPts val="1000"/>
              </a:spcBef>
              <a:spcAft>
                <a:spcPts val="0"/>
              </a:spcAft>
              <a:buClr>
                <a:schemeClr val="accent2"/>
              </a:buClr>
              <a:buFont typeface="Arial" panose="020B0604020202020204" pitchFamily="34" charset="0"/>
              <a:buChar char="•"/>
            </a:pPr>
            <a:r>
              <a:rPr lang="en-US" sz="1300" b="1" dirty="0">
                <a:solidFill>
                  <a:srgbClr val="404040"/>
                </a:solidFill>
              </a:rPr>
              <a:t>The Mayor can remove an appointee for cause.</a:t>
            </a:r>
            <a:endParaRPr lang="en-US" sz="1300" dirty="0">
              <a:solidFill>
                <a:srgbClr val="404040"/>
              </a:solidFill>
            </a:endParaRPr>
          </a:p>
          <a:p>
            <a:pPr marL="342900" marR="0" lvl="0" indent="-228600">
              <a:lnSpc>
                <a:spcPct val="90000"/>
              </a:lnSpc>
              <a:spcBef>
                <a:spcPts val="1000"/>
              </a:spcBef>
              <a:spcAft>
                <a:spcPts val="0"/>
              </a:spcAft>
              <a:buClr>
                <a:schemeClr val="accent2"/>
              </a:buClr>
              <a:buFont typeface="Arial" panose="020B0604020202020204" pitchFamily="34" charset="0"/>
              <a:buChar char="•"/>
            </a:pPr>
            <a:r>
              <a:rPr lang="en-US" sz="1300" b="1" dirty="0">
                <a:solidFill>
                  <a:srgbClr val="404040"/>
                </a:solidFill>
              </a:rPr>
              <a:t>All members of the Board must be residents of the City of Detroit.</a:t>
            </a:r>
            <a:endParaRPr lang="en-US" sz="1300" dirty="0">
              <a:solidFill>
                <a:srgbClr val="404040"/>
              </a:solidFill>
            </a:endParaRPr>
          </a:p>
          <a:p>
            <a:pPr marL="342900" marR="0" lvl="0" indent="-228600">
              <a:lnSpc>
                <a:spcPct val="90000"/>
              </a:lnSpc>
              <a:spcBef>
                <a:spcPts val="1000"/>
              </a:spcBef>
              <a:spcAft>
                <a:spcPts val="0"/>
              </a:spcAft>
              <a:buClr>
                <a:schemeClr val="accent2"/>
              </a:buClr>
              <a:buFont typeface="Arial" panose="020B0604020202020204" pitchFamily="34" charset="0"/>
              <a:buChar char="•"/>
            </a:pPr>
            <a:r>
              <a:rPr lang="en-US" sz="1300" b="1" dirty="0">
                <a:solidFill>
                  <a:srgbClr val="404040"/>
                </a:solidFill>
              </a:rPr>
              <a:t>BOPC meets every Thursday of the month with the exception of Christmas and Thanksgiving Holidays; all meetings are held at the DPD Headquarters with the exception of the second Thursday, which is held in the community.</a:t>
            </a:r>
            <a:endParaRPr lang="en-US" sz="1300" dirty="0">
              <a:solidFill>
                <a:srgbClr val="404040"/>
              </a:solidFill>
            </a:endParaRPr>
          </a:p>
        </p:txBody>
      </p:sp>
      <p:sp>
        <p:nvSpPr>
          <p:cNvPr id="2" name="TextBox 1"/>
          <p:cNvSpPr txBox="1"/>
          <p:nvPr/>
        </p:nvSpPr>
        <p:spPr>
          <a:xfrm>
            <a:off x="3619408" y="1734478"/>
            <a:ext cx="4532908" cy="1431161"/>
          </a:xfrm>
          <a:prstGeom prst="rect">
            <a:avLst/>
          </a:prstGeom>
          <a:noFill/>
        </p:spPr>
        <p:txBody>
          <a:bodyPr wrap="none" rtlCol="0">
            <a:spAutoFit/>
          </a:bodyPr>
          <a:lstStyle/>
          <a:p>
            <a:pPr algn="ctr">
              <a:spcAft>
                <a:spcPts val="600"/>
              </a:spcAft>
            </a:pPr>
            <a:r>
              <a:rPr lang="en-US" b="1" dirty="0">
                <a:latin typeface="Calibri" panose="020F0502020204030204" pitchFamily="34" charset="0"/>
                <a:ea typeface="Calibri" panose="020F0502020204030204" pitchFamily="34" charset="0"/>
                <a:cs typeface="Times New Roman" panose="02020603050405020304" pitchFamily="18" charset="0"/>
              </a:rPr>
              <a:t>RESPONSIBILITIES AND CULTURE OF</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gn="ctr">
              <a:spcAft>
                <a:spcPts val="600"/>
              </a:spcAft>
            </a:pPr>
            <a:r>
              <a:rPr lang="en-US" b="1" dirty="0">
                <a:latin typeface="Calibri" panose="020F0502020204030204" pitchFamily="34" charset="0"/>
                <a:ea typeface="Calibri" panose="020F0502020204030204" pitchFamily="34" charset="0"/>
                <a:cs typeface="Times New Roman" panose="02020603050405020304" pitchFamily="18" charset="0"/>
              </a:rPr>
              <a:t>DETROIT BOARD OF POLICE COMMISSIONERS</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gn="ctr">
              <a:spcAft>
                <a:spcPts val="600"/>
              </a:spcAft>
            </a:pPr>
            <a:r>
              <a:rPr lang="en-US" b="1" dirty="0">
                <a:latin typeface="Calibri" panose="020F0502020204030204" pitchFamily="34" charset="0"/>
                <a:ea typeface="Calibri" panose="020F0502020204030204" pitchFamily="34" charset="0"/>
                <a:cs typeface="Times New Roman" panose="02020603050405020304" pitchFamily="18" charset="0"/>
              </a:rPr>
              <a:t>“Accountability through Civilian Oversight”</a:t>
            </a:r>
          </a:p>
          <a:p>
            <a:pPr algn="ctr">
              <a:spcAft>
                <a:spcPts val="600"/>
              </a:spcAft>
            </a:pP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901656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499ECD84-C10C-4D8E-BBDC-48976DFE980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36668" y="640080"/>
            <a:ext cx="10915252" cy="5263134"/>
          </a:xfrm>
          <a:prstGeom prst="rect">
            <a:avLst/>
          </a:prstGeom>
          <a:noFill/>
          <a:ln w="31750" cap="sq">
            <a:solidFill>
              <a:schemeClr val="accent2"/>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xmlns="" id="{ABC89463-D318-4EC4-8DC8-2A360E19460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01520" y="802767"/>
            <a:ext cx="10585166" cy="49377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120624" y="1122807"/>
            <a:ext cx="9954443" cy="4297680"/>
          </a:xfrm>
          <a:noFill/>
          <a:ln>
            <a:noFill/>
          </a:ln>
        </p:spPr>
        <p:txBody>
          <a:bodyPr vert="horz" lIns="182880" tIns="182880" rIns="182880" bIns="182880" rtlCol="0" anchor="ctr">
            <a:normAutofit/>
          </a:bodyPr>
          <a:lstStyle/>
          <a:p>
            <a:r>
              <a:rPr lang="en-US" sz="6000" dirty="0">
                <a:solidFill>
                  <a:srgbClr val="FFFFFF"/>
                </a:solidFill>
              </a:rPr>
              <a:t>2022 Goals and Objectives</a:t>
            </a:r>
          </a:p>
        </p:txBody>
      </p:sp>
    </p:spTree>
    <p:extLst>
      <p:ext uri="{BB962C8B-B14F-4D97-AF65-F5344CB8AC3E}">
        <p14:creationId xmlns:p14="http://schemas.microsoft.com/office/powerpoint/2010/main" val="2693656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C33976D1-3430-450C-A978-87A9A6E8E71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xmlns="" id="{7D6AAC78-7D86-415A-ADC1-2B474807960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xmlns="" id="{F2A658D9-F185-44F1-BA33-D50320D1D07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xmlns="" id="{84C556C0-302C-4785-99A0-5CFDA8F6861E}"/>
              </a:ext>
            </a:extLst>
          </p:cNvPr>
          <p:cNvSpPr txBox="1"/>
          <p:nvPr/>
        </p:nvSpPr>
        <p:spPr>
          <a:xfrm>
            <a:off x="1706243" y="2144683"/>
            <a:ext cx="8779512" cy="3249029"/>
          </a:xfrm>
          <a:prstGeom prst="rect">
            <a:avLst/>
          </a:prstGeom>
        </p:spPr>
        <p:txBody>
          <a:bodyPr vert="horz" lIns="91440" tIns="45720" rIns="91440" bIns="45720" rtlCol="0">
            <a:normAutofit fontScale="85000" lnSpcReduction="10000"/>
          </a:bodyPr>
          <a:lstStyle/>
          <a:p>
            <a:pPr indent="-228600">
              <a:lnSpc>
                <a:spcPct val="90000"/>
              </a:lnSpc>
              <a:spcBef>
                <a:spcPts val="1000"/>
              </a:spcBef>
              <a:buClr>
                <a:schemeClr val="accent2"/>
              </a:buClr>
              <a:buFont typeface="Arial" panose="020B0604020202020204" pitchFamily="34" charset="0"/>
              <a:buChar char="•"/>
            </a:pPr>
            <a:r>
              <a:rPr lang="en-US" sz="1300" b="1" dirty="0" smtClean="0">
                <a:solidFill>
                  <a:srgbClr val="404040"/>
                </a:solidFill>
              </a:rPr>
              <a:t> </a:t>
            </a:r>
            <a:r>
              <a:rPr lang="en-US" sz="2000" dirty="0" smtClean="0">
                <a:solidFill>
                  <a:srgbClr val="404040"/>
                </a:solidFill>
              </a:rPr>
              <a:t>Support the BOPC Resolution for Detroit’s leadership and community success on President Obama’s Goals for 21</a:t>
            </a:r>
            <a:r>
              <a:rPr lang="en-US" sz="2000" baseline="30000" dirty="0" smtClean="0">
                <a:solidFill>
                  <a:srgbClr val="404040"/>
                </a:solidFill>
              </a:rPr>
              <a:t>st</a:t>
            </a:r>
            <a:r>
              <a:rPr lang="en-US" sz="2000" dirty="0" smtClean="0">
                <a:solidFill>
                  <a:srgbClr val="404040"/>
                </a:solidFill>
              </a:rPr>
              <a:t> Century community policing. </a:t>
            </a:r>
          </a:p>
          <a:p>
            <a:pPr indent="-228600">
              <a:lnSpc>
                <a:spcPct val="90000"/>
              </a:lnSpc>
              <a:spcBef>
                <a:spcPts val="1000"/>
              </a:spcBef>
              <a:buClr>
                <a:schemeClr val="accent2"/>
              </a:buClr>
              <a:buFont typeface="Arial" panose="020B0604020202020204" pitchFamily="34" charset="0"/>
              <a:buChar char="•"/>
            </a:pPr>
            <a:r>
              <a:rPr lang="en-US" sz="2000" dirty="0" smtClean="0">
                <a:solidFill>
                  <a:srgbClr val="404040"/>
                </a:solidFill>
              </a:rPr>
              <a:t>Continue enhancing DPD’s policies and procedures by ensuring that Detroit aligns with safe, appropriate, and legitimate 21</a:t>
            </a:r>
            <a:r>
              <a:rPr lang="en-US" sz="2000" baseline="30000" dirty="0" smtClean="0">
                <a:solidFill>
                  <a:srgbClr val="404040"/>
                </a:solidFill>
              </a:rPr>
              <a:t>st</a:t>
            </a:r>
            <a:r>
              <a:rPr lang="en-US" sz="2000" dirty="0" smtClean="0">
                <a:solidFill>
                  <a:srgbClr val="404040"/>
                </a:solidFill>
              </a:rPr>
              <a:t> Century Policing and Public Safety Measures.</a:t>
            </a:r>
          </a:p>
          <a:p>
            <a:pPr indent="-228600">
              <a:lnSpc>
                <a:spcPct val="90000"/>
              </a:lnSpc>
              <a:spcBef>
                <a:spcPts val="1000"/>
              </a:spcBef>
              <a:buClr>
                <a:schemeClr val="accent2"/>
              </a:buClr>
              <a:buFont typeface="Arial" panose="020B0604020202020204" pitchFamily="34" charset="0"/>
              <a:buChar char="•"/>
            </a:pPr>
            <a:r>
              <a:rPr lang="en-US" sz="2000" dirty="0" smtClean="0">
                <a:solidFill>
                  <a:srgbClr val="404040"/>
                </a:solidFill>
              </a:rPr>
              <a:t>Hold bi-annual or quarterly forums to increase </a:t>
            </a:r>
            <a:r>
              <a:rPr lang="en-US" sz="2000" dirty="0">
                <a:solidFill>
                  <a:srgbClr val="404040"/>
                </a:solidFill>
              </a:rPr>
              <a:t>community involvement </a:t>
            </a:r>
            <a:r>
              <a:rPr lang="en-US" sz="2000" dirty="0" smtClean="0">
                <a:solidFill>
                  <a:srgbClr val="404040"/>
                </a:solidFill>
              </a:rPr>
              <a:t>and engagement on public safety, crime reduction, and civilian </a:t>
            </a:r>
            <a:r>
              <a:rPr lang="en-US" sz="2000" dirty="0">
                <a:solidFill>
                  <a:srgbClr val="404040"/>
                </a:solidFill>
              </a:rPr>
              <a:t>oversight (I.e. Youth Advisory </a:t>
            </a:r>
            <a:r>
              <a:rPr lang="en-US" sz="2000" dirty="0" smtClean="0">
                <a:solidFill>
                  <a:srgbClr val="404040"/>
                </a:solidFill>
              </a:rPr>
              <a:t>Councils, Gun Reduction Backlog Project, Public Safety Measures) </a:t>
            </a:r>
          </a:p>
          <a:p>
            <a:pPr indent="-228600">
              <a:lnSpc>
                <a:spcPct val="90000"/>
              </a:lnSpc>
              <a:spcBef>
                <a:spcPts val="1000"/>
              </a:spcBef>
              <a:buClr>
                <a:schemeClr val="accent2"/>
              </a:buClr>
              <a:buFont typeface="Arial" panose="020B0604020202020204" pitchFamily="34" charset="0"/>
              <a:buChar char="•"/>
            </a:pPr>
            <a:r>
              <a:rPr lang="en-US" sz="2000" dirty="0" smtClean="0">
                <a:solidFill>
                  <a:srgbClr val="404040"/>
                </a:solidFill>
              </a:rPr>
              <a:t>Work to enhance local Recruitment and Retention practices toward bolstering law enforcement and policing as a viable career option (I.e. Administration, Technology, Legal). </a:t>
            </a:r>
          </a:p>
          <a:p>
            <a:pPr indent="-228600">
              <a:lnSpc>
                <a:spcPct val="90000"/>
              </a:lnSpc>
              <a:spcBef>
                <a:spcPts val="1000"/>
              </a:spcBef>
              <a:buClr>
                <a:schemeClr val="accent2"/>
              </a:buClr>
              <a:buFont typeface="Arial" panose="020B0604020202020204" pitchFamily="34" charset="0"/>
              <a:buChar char="•"/>
            </a:pPr>
            <a:r>
              <a:rPr lang="en-US" sz="2000" dirty="0" smtClean="0">
                <a:solidFill>
                  <a:srgbClr val="404040"/>
                </a:solidFill>
              </a:rPr>
              <a:t>Enhance DPD </a:t>
            </a:r>
            <a:r>
              <a:rPr lang="en-US" sz="2000" dirty="0">
                <a:solidFill>
                  <a:srgbClr val="404040"/>
                </a:solidFill>
              </a:rPr>
              <a:t>Training </a:t>
            </a:r>
            <a:r>
              <a:rPr lang="en-US" sz="2000" dirty="0" smtClean="0">
                <a:solidFill>
                  <a:srgbClr val="404040"/>
                </a:solidFill>
              </a:rPr>
              <a:t>Curriculum for continuity between policy and implementation. </a:t>
            </a:r>
          </a:p>
          <a:p>
            <a:pPr indent="-228600">
              <a:lnSpc>
                <a:spcPct val="90000"/>
              </a:lnSpc>
              <a:spcBef>
                <a:spcPts val="1000"/>
              </a:spcBef>
              <a:buClr>
                <a:schemeClr val="accent2"/>
              </a:buClr>
              <a:buFont typeface="Arial" panose="020B0604020202020204" pitchFamily="34" charset="0"/>
              <a:buChar char="•"/>
            </a:pPr>
            <a:r>
              <a:rPr lang="en-US" sz="2000" dirty="0" smtClean="0">
                <a:solidFill>
                  <a:srgbClr val="404040"/>
                </a:solidFill>
              </a:rPr>
              <a:t>Recommend / Enhance Key Areas of the Detroit City Charter to ensure independent civilian oversight measures meet the challenges and needs of the modern era.</a:t>
            </a:r>
            <a:endParaRPr lang="en-US" sz="2000" dirty="0">
              <a:solidFill>
                <a:srgbClr val="404040"/>
              </a:solidFill>
            </a:endParaRPr>
          </a:p>
        </p:txBody>
      </p:sp>
      <p:sp>
        <p:nvSpPr>
          <p:cNvPr id="2" name="TextBox 1"/>
          <p:cNvSpPr txBox="1"/>
          <p:nvPr/>
        </p:nvSpPr>
        <p:spPr>
          <a:xfrm>
            <a:off x="4321892" y="1545205"/>
            <a:ext cx="3548215" cy="815608"/>
          </a:xfrm>
          <a:prstGeom prst="rect">
            <a:avLst/>
          </a:prstGeom>
          <a:noFill/>
        </p:spPr>
        <p:txBody>
          <a:bodyPr wrap="none" rtlCol="0">
            <a:spAutoFit/>
          </a:bodyPr>
          <a:lstStyle/>
          <a:p>
            <a:pPr algn="ctr">
              <a:spcAft>
                <a:spcPts val="600"/>
              </a:spcAft>
            </a:pPr>
            <a:r>
              <a:rPr lang="en-US" sz="2400" b="1" dirty="0" smtClean="0">
                <a:latin typeface="Calibri" panose="020F0502020204030204" pitchFamily="34" charset="0"/>
                <a:ea typeface="Calibri" panose="020F0502020204030204" pitchFamily="34" charset="0"/>
                <a:cs typeface="Times New Roman" panose="02020603050405020304" pitchFamily="18" charset="0"/>
              </a:rPr>
              <a:t>2022 Goals and Objectives</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algn="ctr">
              <a:spcAft>
                <a:spcPts val="600"/>
              </a:spcAft>
            </a:pP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859525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Get Connected. Stay Engaged</a:t>
            </a:r>
            <a:endParaRPr lang="en-US" dirty="0"/>
          </a:p>
        </p:txBody>
      </p:sp>
      <p:sp>
        <p:nvSpPr>
          <p:cNvPr id="4" name="Text Placeholder 3"/>
          <p:cNvSpPr>
            <a:spLocks noGrp="1"/>
          </p:cNvSpPr>
          <p:nvPr>
            <p:ph type="body" sz="half" idx="2"/>
          </p:nvPr>
        </p:nvSpPr>
        <p:spPr/>
        <p:txBody>
          <a:bodyPr/>
          <a:lstStyle/>
          <a:p>
            <a:endParaRPr lang="en-US"/>
          </a:p>
        </p:txBody>
      </p:sp>
      <p:pic>
        <p:nvPicPr>
          <p:cNvPr id="8" name="Picture 7"/>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7098131" y="1415741"/>
            <a:ext cx="4321496" cy="4993372"/>
          </a:xfrm>
          <a:prstGeom prst="rect">
            <a:avLst/>
          </a:prstGeom>
        </p:spPr>
      </p:pic>
      <p:sp>
        <p:nvSpPr>
          <p:cNvPr id="9" name="Subtitle 2"/>
          <p:cNvSpPr txBox="1">
            <a:spLocks/>
          </p:cNvSpPr>
          <p:nvPr/>
        </p:nvSpPr>
        <p:spPr>
          <a:xfrm>
            <a:off x="808523" y="933172"/>
            <a:ext cx="5762847" cy="4890591"/>
          </a:xfrm>
          <a:prstGeom prst="rect">
            <a:avLst/>
          </a:prstGeom>
          <a:solidFill>
            <a:schemeClr val="tx2">
              <a:lumMod val="60000"/>
              <a:lumOff val="40000"/>
            </a:schemeClr>
          </a:solidFill>
        </p:spPr>
        <p:txBody>
          <a:bodyPr vert="horz" lIns="91440" tIns="365760" rIns="91440" bIns="45720" rtlCol="0" anchor="t">
            <a:normAutofit fontScale="70000" lnSpcReduction="20000"/>
          </a:bodyPr>
          <a:lstStyle>
            <a:lvl1pPr marL="0" indent="0" algn="ctr" defTabSz="914400" rtl="0" eaLnBrk="1" latinLnBrk="0" hangingPunct="1">
              <a:lnSpc>
                <a:spcPct val="90000"/>
              </a:lnSpc>
              <a:spcBef>
                <a:spcPts val="1200"/>
              </a:spcBef>
              <a:spcAft>
                <a:spcPts val="200"/>
              </a:spcAft>
              <a:buClr>
                <a:schemeClr val="tx1"/>
              </a:buClr>
              <a:buFont typeface="Wingdings" pitchFamily="2" charset="2"/>
              <a:buNone/>
              <a:defRPr sz="3200" kern="1200">
                <a:solidFill>
                  <a:schemeClr val="tx1">
                    <a:lumMod val="50000"/>
                  </a:schemeClr>
                </a:solidFill>
                <a:latin typeface="+mn-lt"/>
                <a:ea typeface="+mn-ea"/>
                <a:cs typeface="+mn-cs"/>
              </a:defRPr>
            </a:lvl1pPr>
            <a:lvl2pPr marL="457200" indent="0" algn="l" defTabSz="914400" rtl="0" eaLnBrk="1" latinLnBrk="0" hangingPunct="1">
              <a:lnSpc>
                <a:spcPct val="90000"/>
              </a:lnSpc>
              <a:spcBef>
                <a:spcPts val="200"/>
              </a:spcBef>
              <a:spcAft>
                <a:spcPts val="400"/>
              </a:spcAft>
              <a:buClr>
                <a:schemeClr val="tx1"/>
              </a:buClr>
              <a:buFont typeface="Wingdings" pitchFamily="2" charset="2"/>
              <a:buNone/>
              <a:defRPr sz="2800" kern="1200">
                <a:solidFill>
                  <a:schemeClr val="tx1"/>
                </a:solidFill>
                <a:latin typeface="+mn-lt"/>
                <a:ea typeface="+mn-ea"/>
                <a:cs typeface="+mn-cs"/>
              </a:defRPr>
            </a:lvl2pPr>
            <a:lvl3pPr marL="914400" indent="0" algn="l" defTabSz="914400" rtl="0" eaLnBrk="1" latinLnBrk="0" hangingPunct="1">
              <a:lnSpc>
                <a:spcPct val="90000"/>
              </a:lnSpc>
              <a:spcBef>
                <a:spcPts val="200"/>
              </a:spcBef>
              <a:spcAft>
                <a:spcPts val="400"/>
              </a:spcAft>
              <a:buClr>
                <a:schemeClr val="tx1"/>
              </a:buClr>
              <a:buFont typeface="Wingdings" pitchFamily="2" charset="2"/>
              <a:buNone/>
              <a:defRPr sz="2400" kern="1200">
                <a:solidFill>
                  <a:schemeClr val="tx1"/>
                </a:solidFill>
                <a:latin typeface="+mn-lt"/>
                <a:ea typeface="+mn-ea"/>
                <a:cs typeface="+mn-cs"/>
              </a:defRPr>
            </a:lvl3pPr>
            <a:lvl4pPr marL="1371600" indent="0" algn="l" defTabSz="914400" rtl="0" eaLnBrk="1" latinLnBrk="0" hangingPunct="1">
              <a:lnSpc>
                <a:spcPct val="90000"/>
              </a:lnSpc>
              <a:spcBef>
                <a:spcPts val="200"/>
              </a:spcBef>
              <a:spcAft>
                <a:spcPts val="400"/>
              </a:spcAft>
              <a:buClr>
                <a:schemeClr val="tx1"/>
              </a:buClr>
              <a:buFont typeface="Wingdings" pitchFamily="2" charset="2"/>
              <a:buNone/>
              <a:defRPr sz="2000" kern="1200">
                <a:solidFill>
                  <a:schemeClr val="tx1"/>
                </a:solidFill>
                <a:latin typeface="+mn-lt"/>
                <a:ea typeface="+mn-ea"/>
                <a:cs typeface="+mn-cs"/>
              </a:defRPr>
            </a:lvl4pPr>
            <a:lvl5pPr marL="1828800" indent="0" algn="l" defTabSz="914400" rtl="0" eaLnBrk="1" latinLnBrk="0" hangingPunct="1">
              <a:lnSpc>
                <a:spcPct val="90000"/>
              </a:lnSpc>
              <a:spcBef>
                <a:spcPts val="200"/>
              </a:spcBef>
              <a:spcAft>
                <a:spcPts val="400"/>
              </a:spcAft>
              <a:buClr>
                <a:schemeClr val="tx1"/>
              </a:buClr>
              <a:buFont typeface="Wingdings" pitchFamily="2" charset="2"/>
              <a:buNone/>
              <a:defRPr sz="2000" kern="1200">
                <a:solidFill>
                  <a:schemeClr val="tx1"/>
                </a:solidFill>
                <a:latin typeface="+mn-lt"/>
                <a:ea typeface="+mn-ea"/>
                <a:cs typeface="+mn-cs"/>
              </a:defRPr>
            </a:lvl5pPr>
            <a:lvl6pPr marL="2286000" indent="0" algn="l" defTabSz="914400" rtl="0" eaLnBrk="1" latinLnBrk="0" hangingPunct="1">
              <a:lnSpc>
                <a:spcPct val="90000"/>
              </a:lnSpc>
              <a:spcBef>
                <a:spcPts val="200"/>
              </a:spcBef>
              <a:spcAft>
                <a:spcPts val="400"/>
              </a:spcAft>
              <a:buClr>
                <a:schemeClr val="tx1"/>
              </a:buClr>
              <a:buFont typeface="Wingdings" pitchFamily="2" charset="2"/>
              <a:buNone/>
              <a:defRPr sz="2000" kern="1200">
                <a:solidFill>
                  <a:schemeClr val="tx1"/>
                </a:solidFill>
                <a:latin typeface="+mn-lt"/>
                <a:ea typeface="+mn-ea"/>
                <a:cs typeface="+mn-cs"/>
              </a:defRPr>
            </a:lvl6pPr>
            <a:lvl7pPr marL="2743200" indent="0" algn="l" defTabSz="914400" rtl="0" eaLnBrk="1" latinLnBrk="0" hangingPunct="1">
              <a:lnSpc>
                <a:spcPct val="90000"/>
              </a:lnSpc>
              <a:spcBef>
                <a:spcPts val="200"/>
              </a:spcBef>
              <a:spcAft>
                <a:spcPts val="400"/>
              </a:spcAft>
              <a:buClr>
                <a:schemeClr val="tx1"/>
              </a:buClr>
              <a:buFont typeface="Wingdings" pitchFamily="2" charset="2"/>
              <a:buNone/>
              <a:defRPr sz="2000" kern="1200">
                <a:solidFill>
                  <a:schemeClr val="tx1"/>
                </a:solidFill>
                <a:latin typeface="+mn-lt"/>
                <a:ea typeface="+mn-ea"/>
                <a:cs typeface="+mn-cs"/>
              </a:defRPr>
            </a:lvl7pPr>
            <a:lvl8pPr marL="3200400" indent="0" algn="l" defTabSz="914400" rtl="0" eaLnBrk="1" latinLnBrk="0" hangingPunct="1">
              <a:lnSpc>
                <a:spcPct val="90000"/>
              </a:lnSpc>
              <a:spcBef>
                <a:spcPts val="200"/>
              </a:spcBef>
              <a:spcAft>
                <a:spcPts val="400"/>
              </a:spcAft>
              <a:buClr>
                <a:schemeClr val="tx1"/>
              </a:buClr>
              <a:buFont typeface="Wingdings" pitchFamily="2" charset="2"/>
              <a:buNone/>
              <a:defRPr sz="2000" kern="1200">
                <a:solidFill>
                  <a:schemeClr val="tx1"/>
                </a:solidFill>
                <a:latin typeface="+mn-lt"/>
                <a:ea typeface="+mn-ea"/>
                <a:cs typeface="+mn-cs"/>
              </a:defRPr>
            </a:lvl8pPr>
            <a:lvl9pPr marL="3657600" indent="0" algn="l" defTabSz="914400" rtl="0" eaLnBrk="1" latinLnBrk="0" hangingPunct="1">
              <a:lnSpc>
                <a:spcPct val="90000"/>
              </a:lnSpc>
              <a:spcBef>
                <a:spcPts val="200"/>
              </a:spcBef>
              <a:spcAft>
                <a:spcPts val="400"/>
              </a:spcAft>
              <a:buClr>
                <a:schemeClr val="tx1"/>
              </a:buClr>
              <a:buFont typeface="Wingdings" pitchFamily="2" charset="2"/>
              <a:buNone/>
              <a:defRPr sz="2000" kern="1200">
                <a:solidFill>
                  <a:schemeClr val="tx1"/>
                </a:solidFill>
                <a:latin typeface="+mn-lt"/>
                <a:ea typeface="+mn-ea"/>
                <a:cs typeface="+mn-cs"/>
              </a:defRPr>
            </a:lvl9pPr>
          </a:lstStyle>
          <a:p>
            <a:r>
              <a:rPr lang="en-US" dirty="0" smtClean="0">
                <a:latin typeface="Arial Black" panose="020B0A04020102020204" pitchFamily="34" charset="0"/>
              </a:rPr>
              <a:t>Board meets each Thursday </a:t>
            </a:r>
          </a:p>
          <a:p>
            <a:endParaRPr lang="en-US" dirty="0">
              <a:latin typeface="Arial Black" panose="020B0A04020102020204" pitchFamily="34" charset="0"/>
            </a:endParaRPr>
          </a:p>
          <a:p>
            <a:r>
              <a:rPr lang="en-US" dirty="0" smtClean="0">
                <a:latin typeface="Arial Black" panose="020B0A04020102020204" pitchFamily="34" charset="0"/>
              </a:rPr>
              <a:t>BOPC Contact Information:</a:t>
            </a:r>
          </a:p>
          <a:p>
            <a:r>
              <a:rPr lang="en-US" b="1" dirty="0" smtClean="0"/>
              <a:t>Administration</a:t>
            </a:r>
          </a:p>
          <a:p>
            <a:r>
              <a:rPr lang="en-US" b="1" dirty="0" smtClean="0"/>
              <a:t>313.596.1830              bopc@detroitmi.gov</a:t>
            </a:r>
          </a:p>
          <a:p>
            <a:endParaRPr lang="en-US" dirty="0" smtClean="0"/>
          </a:p>
          <a:p>
            <a:r>
              <a:rPr lang="en-US" b="1" dirty="0" smtClean="0"/>
              <a:t>Complaint Investigations</a:t>
            </a:r>
          </a:p>
          <a:p>
            <a:r>
              <a:rPr lang="en-US" sz="1800" b="1" i="1" dirty="0" smtClean="0"/>
              <a:t>Office of the Chief Investigator</a:t>
            </a:r>
            <a:r>
              <a:rPr lang="en-US" sz="1800" b="1" dirty="0" smtClean="0"/>
              <a:t> </a:t>
            </a:r>
            <a:r>
              <a:rPr lang="en-US" sz="1000" b="1" dirty="0" smtClean="0"/>
              <a:t>[non-criminal complaints]</a:t>
            </a:r>
          </a:p>
          <a:p>
            <a:r>
              <a:rPr lang="en-US" b="1" dirty="0" smtClean="0"/>
              <a:t>24-Hour Complaint Line: 313.596.2499</a:t>
            </a:r>
          </a:p>
          <a:p>
            <a:r>
              <a:rPr lang="en-US" dirty="0" smtClean="0"/>
              <a:t>Telefax: 313.596.2482</a:t>
            </a:r>
          </a:p>
          <a:p>
            <a:r>
              <a:rPr lang="en-US" b="1" dirty="0" smtClean="0"/>
              <a:t>Website:</a:t>
            </a:r>
            <a:r>
              <a:rPr lang="en-US" dirty="0" smtClean="0"/>
              <a:t> detroitmi.gov/bopc</a:t>
            </a:r>
          </a:p>
        </p:txBody>
      </p:sp>
    </p:spTree>
    <p:extLst>
      <p:ext uri="{BB962C8B-B14F-4D97-AF65-F5344CB8AC3E}">
        <p14:creationId xmlns:p14="http://schemas.microsoft.com/office/powerpoint/2010/main" val="869436126"/>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2E8938DC-DC10-479B-BB89-F4C696DB03C3}"/>
              </a:ext>
            </a:extLst>
          </p:cNvPr>
          <p:cNvSpPr>
            <a:spLocks noGrp="1"/>
          </p:cNvSpPr>
          <p:nvPr>
            <p:ph idx="1"/>
          </p:nvPr>
        </p:nvSpPr>
        <p:spPr/>
        <p:txBody>
          <a:bodyPr/>
          <a:lstStyle/>
          <a:p>
            <a:pPr algn="ctr"/>
            <a:r>
              <a:rPr lang="en-US" sz="4400" dirty="0" smtClean="0"/>
              <a:t>QUESTIONS</a:t>
            </a:r>
            <a:r>
              <a:rPr lang="en-US" sz="4400" dirty="0"/>
              <a:t>?</a:t>
            </a:r>
          </a:p>
        </p:txBody>
      </p:sp>
    </p:spTree>
    <p:extLst>
      <p:ext uri="{BB962C8B-B14F-4D97-AF65-F5344CB8AC3E}">
        <p14:creationId xmlns:p14="http://schemas.microsoft.com/office/powerpoint/2010/main" val="2295724632"/>
      </p:ext>
    </p:extLst>
  </p:cSld>
  <p:clrMapOvr>
    <a:masterClrMapping/>
  </p:clrMapOvr>
</p:sld>
</file>

<file path=ppt/theme/theme1.xml><?xml version="1.0" encoding="utf-8"?>
<a:theme xmlns:a="http://schemas.openxmlformats.org/drawingml/2006/main" name="Parcel">
  <a:themeElements>
    <a:clrScheme name="Parcel">
      <a:dk1>
        <a:srgbClr val="000000"/>
      </a:dk1>
      <a:lt1>
        <a:sysClr val="window" lastClr="FFFFFF"/>
      </a:lt1>
      <a:dk2>
        <a:srgbClr val="5E5E5E"/>
      </a:dk2>
      <a:lt2>
        <a:srgbClr val="DDDDDD"/>
      </a:lt2>
      <a:accent1>
        <a:srgbClr val="A6B727"/>
      </a:accent1>
      <a:accent2>
        <a:srgbClr val="418AB3"/>
      </a:accent2>
      <a:accent3>
        <a:srgbClr val="F69200"/>
      </a:accent3>
      <a:accent4>
        <a:srgbClr val="838383"/>
      </a:accent4>
      <a:accent5>
        <a:srgbClr val="FEC306"/>
      </a:accent5>
      <a:accent6>
        <a:srgbClr val="DF5327"/>
      </a:accent6>
      <a:hlink>
        <a:srgbClr val="F59E00"/>
      </a:hlink>
      <a:folHlink>
        <a:srgbClr val="B2B2B2"/>
      </a:folHlink>
    </a:clrScheme>
    <a:fontScheme name="Parcel">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xmlns="" name="Parcel" id="{8BEC4385-4EB9-4D53-BFB5-0EA123736B6D}" vid="{A425FB89-E954-4A2A-81DC-D90804A94DB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291</TotalTime>
  <Words>392</Words>
  <Application>Microsoft Macintosh PowerPoint</Application>
  <PresentationFormat>Custom</PresentationFormat>
  <Paragraphs>46</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Parcel</vt:lpstr>
      <vt:lpstr>PowerPoint Presentation</vt:lpstr>
      <vt:lpstr>PowerPoint Presentation</vt:lpstr>
      <vt:lpstr>PowerPoint Presentation</vt:lpstr>
      <vt:lpstr>2022 Goals and Objectives</vt:lpstr>
      <vt:lpstr>PowerPoint Presentation</vt:lpstr>
      <vt:lpstr>Get Connected. Stay Engaged</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Annie Holt</dc:creator>
  <cp:lastModifiedBy>REGINALD ALEXANDER</cp:lastModifiedBy>
  <cp:revision>14</cp:revision>
  <dcterms:created xsi:type="dcterms:W3CDTF">2022-02-18T22:42:14Z</dcterms:created>
  <dcterms:modified xsi:type="dcterms:W3CDTF">2022-02-23T15:40:28Z</dcterms:modified>
</cp:coreProperties>
</file>