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94" r:id="rId4"/>
    <p:sldId id="347" r:id="rId5"/>
    <p:sldId id="357" r:id="rId6"/>
    <p:sldId id="383" r:id="rId7"/>
    <p:sldId id="365" r:id="rId8"/>
    <p:sldId id="367" r:id="rId9"/>
    <p:sldId id="369" r:id="rId10"/>
    <p:sldId id="403" r:id="rId11"/>
    <p:sldId id="378" r:id="rId12"/>
    <p:sldId id="420" r:id="rId13"/>
    <p:sldId id="391" r:id="rId14"/>
    <p:sldId id="373" r:id="rId15"/>
    <p:sldId id="387" r:id="rId16"/>
    <p:sldId id="388" r:id="rId17"/>
    <p:sldId id="349" r:id="rId18"/>
    <p:sldId id="350" r:id="rId19"/>
    <p:sldId id="351" r:id="rId20"/>
    <p:sldId id="352" r:id="rId21"/>
    <p:sldId id="421" r:id="rId22"/>
    <p:sldId id="417" r:id="rId23"/>
    <p:sldId id="376" r:id="rId24"/>
    <p:sldId id="379" r:id="rId25"/>
    <p:sldId id="356" r:id="rId26"/>
    <p:sldId id="411" r:id="rId27"/>
    <p:sldId id="412"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 id="2" name="Sonali Patel" initials="SP" lastIdx="23" clrIdx="1">
    <p:extLst>
      <p:ext uri="{19B8F6BF-5375-455C-9EA6-DF929625EA0E}">
        <p15:presenceInfo xmlns:p15="http://schemas.microsoft.com/office/powerpoint/2012/main" userId="S::Sonali.Patel@detroitmi.gov::cf8d2984-dd65-4c40-885d-983b11223c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DC2"/>
    <a:srgbClr val="219784"/>
    <a:srgbClr val="004445"/>
    <a:srgbClr val="E8EFED"/>
    <a:srgbClr val="595959"/>
    <a:srgbClr val="FEB70D"/>
    <a:srgbClr val="279989"/>
    <a:srgbClr val="27999D"/>
    <a:srgbClr val="0045CB"/>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0" d="100"/>
          <a:sy n="110" d="100"/>
        </p:scale>
        <p:origin x="1428" y="126"/>
      </p:cViewPr>
      <p:guideLst>
        <p:guide orient="horz" pos="2112"/>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33621</c:v>
                </c:pt>
                <c:pt idx="1">
                  <c:v>15543</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manualLayout>
                  <c:x val="0"/>
                  <c:y val="4.3747728648930818E-2"/>
                </c:manualLayout>
              </c:layout>
              <c:tx>
                <c:rich>
                  <a:bodyPr/>
                  <a:lstStyle/>
                  <a:p>
                    <a:r>
                      <a:rPr lang="en-US" dirty="0"/>
                      <a:t>Nonresidents</a:t>
                    </a:r>
                    <a:br>
                      <a:rPr lang="en-US" dirty="0"/>
                    </a:br>
                    <a:r>
                      <a:rPr lang="en-US" baseline="0" dirty="0"/>
                      <a:t>250</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86-4A97-9EA8-7A42AE10075B}"/>
                </c:ext>
              </c:extLst>
            </c:dLbl>
            <c:dLbl>
              <c:idx val="1"/>
              <c:layout>
                <c:manualLayout>
                  <c:x val="-9.6126333330571953E-3"/>
                  <c:y val="-9.9691171183145633E-2"/>
                </c:manualLayout>
              </c:layout>
              <c:tx>
                <c:rich>
                  <a:bodyPr/>
                  <a:lstStyle/>
                  <a:p>
                    <a:r>
                      <a:rPr lang="en-US" baseline="0" dirty="0">
                        <a:solidFill>
                          <a:schemeClr val="bg2">
                            <a:lumMod val="25000"/>
                          </a:schemeClr>
                        </a:solidFill>
                      </a:rPr>
                      <a:t>New Hires</a:t>
                    </a:r>
                  </a:p>
                  <a:p>
                    <a:r>
                      <a:rPr lang="en-US" dirty="0"/>
                      <a:t>5</a:t>
                    </a:r>
                  </a:p>
                </c:rich>
              </c:tx>
              <c:showLegendKey val="0"/>
              <c:showVal val="1"/>
              <c:showCatName val="1"/>
              <c:showSerName val="0"/>
              <c:showPercent val="0"/>
              <c:showBubbleSize val="0"/>
              <c:extLst>
                <c:ext xmlns:c15="http://schemas.microsoft.com/office/drawing/2012/chart" uri="{CE6537A1-D6FC-4f65-9D91-7224C49458BB}">
                  <c15:layout>
                    <c:manualLayout>
                      <c:w val="0.12663038891559369"/>
                      <c:h val="0.11185885772170785"/>
                    </c:manualLayout>
                  </c15:layout>
                  <c15:showDataLabelsRange val="0"/>
                </c:ext>
                <c:ext xmlns:c16="http://schemas.microsoft.com/office/drawing/2014/chart" uri="{C3380CC4-5D6E-409C-BE32-E72D297353CC}">
                  <c16:uniqueId val="{00000001-4086-4A97-9EA8-7A42AE10075B}"/>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86-4A97-9EA8-7A42AE10075B}"/>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November</c:v>
                </c:pt>
              </c:strCache>
            </c:strRef>
          </c:cat>
          <c:val>
            <c:numRef>
              <c:f>Sheet1!$B$2:$B$6</c:f>
              <c:numCache>
                <c:formatCode>General</c:formatCode>
                <c:ptCount val="5"/>
                <c:pt idx="0">
                  <c:v>250</c:v>
                </c:pt>
                <c:pt idx="1">
                  <c:v>5</c:v>
                </c:pt>
              </c:numCache>
            </c:numRef>
          </c:val>
          <c:extLst>
            <c:ext xmlns:c16="http://schemas.microsoft.com/office/drawing/2014/chart" uri="{C3380CC4-5D6E-409C-BE32-E72D297353CC}">
              <c16:uniqueId val="{00000004-4086-4A97-9EA8-7A42AE10075B}"/>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manualLayout>
                  <c:x val="2.7960532350923026E-2"/>
                  <c:y val="-3.7498053127655043E-2"/>
                </c:manualLayout>
              </c:layout>
              <c:tx>
                <c:rich>
                  <a:bodyPr/>
                  <a:lstStyle/>
                  <a:p>
                    <a:r>
                      <a:rPr lang="en-US" baseline="0" dirty="0"/>
                      <a:t>Detroit</a:t>
                    </a:r>
                  </a:p>
                  <a:p>
                    <a:r>
                      <a:rPr lang="en-US" baseline="0" dirty="0"/>
                      <a:t>Residents</a:t>
                    </a:r>
                  </a:p>
                  <a:p>
                    <a:r>
                      <a:rPr lang="en-US" dirty="0"/>
                      <a:t>295</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086-4A97-9EA8-7A42AE10075B}"/>
                </c:ext>
              </c:extLst>
            </c:dLbl>
            <c:dLbl>
              <c:idx val="1"/>
              <c:layout>
                <c:manualLayout>
                  <c:x val="1.9097227443467694E-2"/>
                  <c:y val="-0.16875000000000001"/>
                </c:manualLayout>
              </c:layout>
              <c:tx>
                <c:rich>
                  <a:bodyPr/>
                  <a:lstStyle/>
                  <a:p>
                    <a:r>
                      <a:rPr lang="en-US" baseline="0" dirty="0">
                        <a:solidFill>
                          <a:srgbClr val="27999D"/>
                        </a:solidFill>
                      </a:rPr>
                      <a:t>New Hires </a:t>
                    </a:r>
                    <a:fld id="{A833860A-B924-45B6-A80C-21FB43D9D273}" type="VALUE">
                      <a:rPr lang="en-US" baseline="0" smtClean="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4086-4A97-9EA8-7A42AE10075B}"/>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November</c:v>
                </c:pt>
              </c:strCache>
            </c:strRef>
          </c:cat>
          <c:val>
            <c:numRef>
              <c:f>Sheet1!$C$2:$C$6</c:f>
              <c:numCache>
                <c:formatCode>General</c:formatCode>
                <c:ptCount val="5"/>
                <c:pt idx="0">
                  <c:v>295</c:v>
                </c:pt>
              </c:numCache>
            </c:numRef>
          </c:val>
          <c:extLst>
            <c:ext xmlns:c16="http://schemas.microsoft.com/office/drawing/2014/chart" uri="{C3380CC4-5D6E-409C-BE32-E72D297353CC}">
              <c16:uniqueId val="{00000008-4086-4A97-9EA8-7A42AE10075B}"/>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14</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1</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142</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w="25400">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1978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September</c:v>
                </c:pt>
                <c:pt idx="1">
                  <c:v>October</c:v>
                </c:pt>
                <c:pt idx="2">
                  <c:v>November</c:v>
                </c:pt>
              </c:strCache>
            </c:strRef>
          </c:cat>
          <c:val>
            <c:numRef>
              <c:f>'Summary 2'!$D$2:$F$2</c:f>
              <c:numCache>
                <c:formatCode>0.00%</c:formatCode>
                <c:ptCount val="3"/>
                <c:pt idx="0">
                  <c:v>0.99950000000000006</c:v>
                </c:pt>
                <c:pt idx="1">
                  <c:v>1</c:v>
                </c:pt>
                <c:pt idx="2">
                  <c:v>1</c:v>
                </c:pt>
              </c:numCache>
            </c:numRef>
          </c:val>
          <c:extLst>
            <c:ext xmlns:c16="http://schemas.microsoft.com/office/drawing/2014/chart" uri="{C3380CC4-5D6E-409C-BE32-E72D297353CC}">
              <c16:uniqueId val="{00000000-008C-452E-B588-96E0BE310EAF}"/>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September</c:v>
                </c:pt>
                <c:pt idx="1">
                  <c:v>October</c:v>
                </c:pt>
                <c:pt idx="2">
                  <c:v>November</c:v>
                </c:pt>
              </c:strCache>
            </c:strRef>
          </c:cat>
          <c:val>
            <c:numRef>
              <c:f>'Summary 2'!$D$3:$F$3</c:f>
              <c:numCache>
                <c:formatCode>0.00%</c:formatCode>
                <c:ptCount val="3"/>
                <c:pt idx="0">
                  <c:v>0.98350000000000004</c:v>
                </c:pt>
                <c:pt idx="1">
                  <c:v>0.99709999999999999</c:v>
                </c:pt>
                <c:pt idx="2">
                  <c:v>0.99960000000000004</c:v>
                </c:pt>
              </c:numCache>
            </c:numRef>
          </c:val>
          <c:extLst>
            <c:ext xmlns:c16="http://schemas.microsoft.com/office/drawing/2014/chart" uri="{C3380CC4-5D6E-409C-BE32-E72D297353CC}">
              <c16:uniqueId val="{00000001-008C-452E-B588-96E0BE310EAF}"/>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September</c:v>
                </c:pt>
                <c:pt idx="1">
                  <c:v>October</c:v>
                </c:pt>
                <c:pt idx="2">
                  <c:v>November</c:v>
                </c:pt>
              </c:strCache>
            </c:strRef>
          </c:cat>
          <c:val>
            <c:numRef>
              <c:f>'Summary 2'!$D$4:$F$4</c:f>
              <c:numCache>
                <c:formatCode>0.00%</c:formatCode>
                <c:ptCount val="3"/>
                <c:pt idx="0">
                  <c:v>1</c:v>
                </c:pt>
                <c:pt idx="1">
                  <c:v>0.99870000000000003</c:v>
                </c:pt>
                <c:pt idx="2">
                  <c:v>0.99860000000000004</c:v>
                </c:pt>
              </c:numCache>
            </c:numRef>
          </c:val>
          <c:extLst>
            <c:ext xmlns:c16="http://schemas.microsoft.com/office/drawing/2014/chart" uri="{C3380CC4-5D6E-409C-BE32-E72D297353CC}">
              <c16:uniqueId val="{00000002-008C-452E-B588-96E0BE310EAF}"/>
            </c:ext>
          </c:extLst>
        </c:ser>
        <c:ser>
          <c:idx val="3"/>
          <c:order val="3"/>
          <c:tx>
            <c:strRef>
              <c:f>'Summary 2'!$A$5</c:f>
              <c:strCache>
                <c:ptCount val="1"/>
                <c:pt idx="0">
                  <c:v>Field Services Applications</c:v>
                </c:pt>
              </c:strCache>
            </c:strRef>
          </c:tx>
          <c:spPr>
            <a:solidFill>
              <a:srgbClr val="B7CDC2"/>
            </a:solidFill>
            <a:ln>
              <a:solidFill>
                <a:schemeClr val="accent1"/>
              </a:solid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10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September</c:v>
                </c:pt>
                <c:pt idx="1">
                  <c:v>October</c:v>
                </c:pt>
                <c:pt idx="2">
                  <c:v>November</c:v>
                </c:pt>
              </c:strCache>
            </c:strRef>
          </c:cat>
          <c:val>
            <c:numRef>
              <c:f>'Summary 2'!$D$5:$F$5</c:f>
              <c:numCache>
                <c:formatCode>0.00%</c:formatCode>
                <c:ptCount val="3"/>
                <c:pt idx="0">
                  <c:v>0.99170000000000003</c:v>
                </c:pt>
                <c:pt idx="1">
                  <c:v>0.99170000000000003</c:v>
                </c:pt>
                <c:pt idx="2">
                  <c:v>1</c:v>
                </c:pt>
              </c:numCache>
            </c:numRef>
          </c:val>
          <c:extLst>
            <c:ext xmlns:c16="http://schemas.microsoft.com/office/drawing/2014/chart" uri="{C3380CC4-5D6E-409C-BE32-E72D297353CC}">
              <c16:uniqueId val="{00000003-008C-452E-B588-96E0BE310EAF}"/>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48399467078"/>
          <c:y val="2.8576307479637336E-2"/>
          <c:w val="0.15954897085232767"/>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95959"/>
                </a:solidFill>
                <a:latin typeface="Franklin Gothic Book" panose="020B0503020102020204" pitchFamily="34" charset="0"/>
                <a:ea typeface="+mn-ea"/>
                <a:cs typeface="+mn-cs"/>
              </a:defRPr>
            </a:pPr>
            <a:r>
              <a:rPr lang="en-US" dirty="0">
                <a:solidFill>
                  <a:srgbClr val="595959"/>
                </a:solidFill>
                <a:latin typeface="Franklin Gothic Book" panose="020B0503020102020204" pitchFamily="34" charset="0"/>
              </a:rPr>
              <a:t>Customer Service Application Availability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September</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0.99170000000000003</c:v>
                </c:pt>
                <c:pt idx="1">
                  <c:v>0.9778</c:v>
                </c:pt>
                <c:pt idx="2">
                  <c:v>0.99170000000000003</c:v>
                </c:pt>
                <c:pt idx="3">
                  <c:v>0.9778</c:v>
                </c:pt>
                <c:pt idx="4">
                  <c:v>0.97640000000000005</c:v>
                </c:pt>
                <c:pt idx="5">
                  <c:v>0.9778</c:v>
                </c:pt>
                <c:pt idx="6">
                  <c:v>0.9778</c:v>
                </c:pt>
              </c:numCache>
            </c:numRef>
          </c:val>
          <c:extLst>
            <c:ext xmlns:c16="http://schemas.microsoft.com/office/drawing/2014/chart" uri="{C3380CC4-5D6E-409C-BE32-E72D297353CC}">
              <c16:uniqueId val="{00000000-6916-4EA6-A769-F4A6B6519B66}"/>
            </c:ext>
          </c:extLst>
        </c:ser>
        <c:ser>
          <c:idx val="2"/>
          <c:order val="1"/>
          <c:tx>
            <c:strRef>
              <c:f>'Summary 2'!$J$2</c:f>
              <c:strCache>
                <c:ptCount val="1"/>
                <c:pt idx="0">
                  <c:v>October</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1</c:v>
                </c:pt>
                <c:pt idx="1">
                  <c:v>0.99580000000000002</c:v>
                </c:pt>
                <c:pt idx="2">
                  <c:v>1</c:v>
                </c:pt>
                <c:pt idx="3">
                  <c:v>0.99580000000000002</c:v>
                </c:pt>
                <c:pt idx="4">
                  <c:v>0.99580000000000002</c:v>
                </c:pt>
                <c:pt idx="5">
                  <c:v>0.99580000000000002</c:v>
                </c:pt>
                <c:pt idx="6">
                  <c:v>0.99580000000000002</c:v>
                </c:pt>
              </c:numCache>
            </c:numRef>
          </c:val>
          <c:extLst>
            <c:ext xmlns:c16="http://schemas.microsoft.com/office/drawing/2014/chart" uri="{C3380CC4-5D6E-409C-BE32-E72D297353CC}">
              <c16:uniqueId val="{00000001-6916-4EA6-A769-F4A6B6519B66}"/>
            </c:ext>
          </c:extLst>
        </c:ser>
        <c:ser>
          <c:idx val="0"/>
          <c:order val="2"/>
          <c:tx>
            <c:strRef>
              <c:f>'Summary 2'!$K$2</c:f>
              <c:strCache>
                <c:ptCount val="1"/>
                <c:pt idx="0">
                  <c:v>November</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0.99719999999999998</c:v>
                </c:pt>
                <c:pt idx="4">
                  <c:v>1</c:v>
                </c:pt>
                <c:pt idx="5">
                  <c:v>1</c:v>
                </c:pt>
                <c:pt idx="6">
                  <c:v>1</c:v>
                </c:pt>
              </c:numCache>
            </c:numRef>
          </c:val>
          <c:extLst>
            <c:ext xmlns:c16="http://schemas.microsoft.com/office/drawing/2014/chart" uri="{C3380CC4-5D6E-409C-BE32-E72D297353CC}">
              <c16:uniqueId val="{00000002-6916-4EA6-A769-F4A6B6519B66}"/>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595959"/>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5"/>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3507386019048399"/>
                  <c:y val="7.9441552006665431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209786</c:v>
                </c:pt>
                <c:pt idx="1">
                  <c:v>25341</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595959"/>
                </a:solidFill>
                <a:latin typeface="Franklin Gothic Book" panose="020B0503020102020204" pitchFamily="34" charset="0"/>
              </a:rPr>
              <a:t>Payment Transactions by Platform Type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tx>
                <c:rich>
                  <a:bodyPr/>
                  <a:lstStyle/>
                  <a:p>
                    <a:fld id="{E7C79720-7F11-4EE3-A269-41C0361B7D1D}"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tx>
                <c:rich>
                  <a:bodyPr/>
                  <a:lstStyle/>
                  <a:p>
                    <a:fld id="{D012C0D5-62DF-44EC-A149-0306F3AB1FD3}"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Sheet1!$B$2:$B$4</c:f>
              <c:numCache>
                <c:formatCode>#,##0</c:formatCode>
                <c:ptCount val="3"/>
                <c:pt idx="0">
                  <c:v>37360</c:v>
                </c:pt>
                <c:pt idx="1">
                  <c:v>40974</c:v>
                </c:pt>
                <c:pt idx="2">
                  <c:v>36292</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5.5513539107074725E-2"/>
                  <c:y val="4.379274754294208E-2"/>
                </c:manualLayout>
              </c:layout>
              <c:tx>
                <c:rich>
                  <a:bodyPr/>
                  <a:lstStyle/>
                  <a:p>
                    <a:fld id="{2518CEEB-25FE-4B72-B7AF-02D5ED48D9DA}"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2"/>
              <c:layout>
                <c:manualLayout>
                  <c:x val="-1.91503414055177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CD-4706-B7DC-6609063805B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Sheet1!$C$2:$C$4</c:f>
              <c:numCache>
                <c:formatCode>#,##0</c:formatCode>
                <c:ptCount val="3"/>
                <c:pt idx="0">
                  <c:v>15267</c:v>
                </c:pt>
                <c:pt idx="1">
                  <c:v>16590</c:v>
                </c:pt>
                <c:pt idx="2">
                  <c:v>14678</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tx>
                <c:rich>
                  <a:bodyPr/>
                  <a:lstStyle/>
                  <a:p>
                    <a:fld id="{DA35892A-123A-4DB4-9375-CBBF685FCA24}"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2.5533788540690369E-2"/>
                  <c:y val="-3.5201056586044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CD-4706-B7DC-6609063805BE}"/>
                </c:ext>
              </c:extLst>
            </c:dLbl>
            <c:dLbl>
              <c:idx val="2"/>
              <c:layout>
                <c:manualLayout>
                  <c:x val="1.2766894270345185E-2"/>
                  <c:y val="-2.2000660366278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CD-4706-B7DC-6609063805B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Sheet1!$D$2:$D$4</c:f>
              <c:numCache>
                <c:formatCode>#,##0</c:formatCode>
                <c:ptCount val="3"/>
                <c:pt idx="0">
                  <c:v>21561</c:v>
                </c:pt>
                <c:pt idx="1">
                  <c:v>23484</c:v>
                </c:pt>
                <c:pt idx="2">
                  <c:v>21416</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Sheet1!$E$2:$E$4</c:f>
              <c:numCache>
                <c:formatCode>#,##0</c:formatCode>
                <c:ptCount val="3"/>
                <c:pt idx="0">
                  <c:v>49277</c:v>
                </c:pt>
                <c:pt idx="1">
                  <c:v>51833</c:v>
                </c:pt>
                <c:pt idx="2">
                  <c:v>48025</c:v>
                </c:pt>
              </c:numCache>
            </c:numRef>
          </c:val>
          <c:extLst>
            <c:ext xmlns:c16="http://schemas.microsoft.com/office/drawing/2014/chart" uri="{C3380CC4-5D6E-409C-BE32-E72D297353CC}">
              <c16:uniqueId val="{0000000F-D922-4875-9C79-C19C2AF69A59}"/>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a:solidFill>
                  <a:srgbClr val="595959"/>
                </a:solidFill>
                <a:latin typeface="Franklin Gothic Book" panose="020B0503020102020204" pitchFamily="34" charset="0"/>
              </a:rPr>
              <a:t>Revenue</a:t>
            </a:r>
            <a:r>
              <a:rPr lang="en-US" sz="1600" b="1" baseline="0" dirty="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Sheet1!$B$2:$B$4</c:f>
              <c:numCache>
                <c:formatCode>"$"#,##0.00_);[Red]\("$"#,##0.00\)</c:formatCode>
                <c:ptCount val="3"/>
                <c:pt idx="0">
                  <c:v>15.501393999999999</c:v>
                </c:pt>
                <c:pt idx="1">
                  <c:v>16.643000000000001</c:v>
                </c:pt>
                <c:pt idx="2">
                  <c:v>17.347999999999999</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Sheet1!$C$2:$C$4</c:f>
              <c:numCache>
                <c:formatCode>"$"#,##0.00_);[Red]\("$"#,##0.00\)</c:formatCode>
                <c:ptCount val="3"/>
                <c:pt idx="0">
                  <c:v>1.7466950000000001</c:v>
                </c:pt>
                <c:pt idx="1">
                  <c:v>1.9419999999999999</c:v>
                </c:pt>
                <c:pt idx="2">
                  <c:v>1.613</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5.7539158908885384E-3"/>
                  <c:y val="-6.4731561104384994E-2"/>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layout>
                <c:manualLayout>
                  <c:x val="0"/>
                  <c:y val="-5.6100686290466995E-2"/>
                </c:manualLayout>
              </c:layout>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Sheet1!$D$2:$D$4</c:f>
              <c:numCache>
                <c:formatCode>"$"#,##0.00_);[Red]\("$"#,##0.00\)</c:formatCode>
                <c:ptCount val="3"/>
                <c:pt idx="0">
                  <c:v>2.9401860000000002</c:v>
                </c:pt>
                <c:pt idx="1">
                  <c:v>3.16</c:v>
                </c:pt>
                <c:pt idx="2">
                  <c:v>2.7240000000000002</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Sheet1!$E$2:$E$4</c:f>
              <c:numCache>
                <c:formatCode>"$"#,##0.00_);[Red]\("$"#,##0.00\)</c:formatCode>
                <c:ptCount val="3"/>
                <c:pt idx="0">
                  <c:v>10.3398</c:v>
                </c:pt>
                <c:pt idx="1">
                  <c:v>11.602</c:v>
                </c:pt>
                <c:pt idx="2">
                  <c:v>9.4909999999999997</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a:t>Operating</a:t>
                    </a:r>
                    <a:br>
                      <a:rPr lang="en-US" baseline="0" dirty="0"/>
                    </a:br>
                    <a:fld id="{D2875B14-D50D-410A-9DFE-ABD93C30D72D}"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Sheet1!$B$2:$B$4</c:f>
              <c:numCache>
                <c:formatCode>#,##0</c:formatCode>
                <c:ptCount val="3"/>
                <c:pt idx="0">
                  <c:v>29549</c:v>
                </c:pt>
                <c:pt idx="1">
                  <c:v>28521</c:v>
                </c:pt>
                <c:pt idx="2">
                  <c:v>28241</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Sheet1!$C$2:$C$4</c:f>
              <c:numCache>
                <c:formatCode>#,##0</c:formatCode>
                <c:ptCount val="3"/>
                <c:pt idx="0">
                  <c:v>61</c:v>
                </c:pt>
                <c:pt idx="1">
                  <c:v>232</c:v>
                </c:pt>
                <c:pt idx="2">
                  <c:v>258</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September</c:v>
                </c:pt>
                <c:pt idx="1">
                  <c:v>October</c:v>
                </c:pt>
                <c:pt idx="2">
                  <c:v>November</c:v>
                </c:pt>
              </c:strCache>
            </c:strRef>
          </c:cat>
          <c:val>
            <c:numRef>
              <c:f>Sheet1!$D$2:$D$4</c:f>
              <c:numCache>
                <c:formatCode>#,##0</c:formatCode>
                <c:ptCount val="3"/>
                <c:pt idx="0">
                  <c:v>300</c:v>
                </c:pt>
                <c:pt idx="1">
                  <c:v>1157</c:v>
                </c:pt>
                <c:pt idx="2">
                  <c:v>1411</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2.1505376344086152E-2"/>
                  <c:y val="-6.58077769568175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September</c:v>
                </c:pt>
                <c:pt idx="1">
                  <c:v>October</c:v>
                </c:pt>
                <c:pt idx="2">
                  <c:v>November</c:v>
                </c:pt>
              </c:strCache>
            </c:strRef>
          </c:cat>
          <c:val>
            <c:numRef>
              <c:f>Sheet1!$B$2:$B$4</c:f>
              <c:numCache>
                <c:formatCode>#,##0</c:formatCode>
                <c:ptCount val="3"/>
                <c:pt idx="0">
                  <c:v>141</c:v>
                </c:pt>
                <c:pt idx="1">
                  <c:v>130</c:v>
                </c:pt>
                <c:pt idx="2">
                  <c:v>156</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1.0752688172042979E-2"/>
                  <c:y val="3.1185028632521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0"/>
                  <c:y val="7.4844068718052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3.5842293906810036E-3"/>
                  <c:y val="4.9896045812034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September</c:v>
                </c:pt>
                <c:pt idx="1">
                  <c:v>October</c:v>
                </c:pt>
                <c:pt idx="2">
                  <c:v>November</c:v>
                </c:pt>
              </c:strCache>
            </c:strRef>
          </c:cat>
          <c:val>
            <c:numRef>
              <c:f>Sheet1!$C$2:$C$4</c:f>
              <c:numCache>
                <c:formatCode>General</c:formatCode>
                <c:ptCount val="3"/>
                <c:pt idx="0">
                  <c:v>86</c:v>
                </c:pt>
                <c:pt idx="1">
                  <c:v>70</c:v>
                </c:pt>
                <c:pt idx="2">
                  <c:v>53</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September</c:v>
                </c:pt>
                <c:pt idx="1">
                  <c:v>October</c:v>
                </c:pt>
                <c:pt idx="2">
                  <c:v>November</c:v>
                </c:pt>
              </c:strCache>
            </c:strRef>
          </c:cat>
          <c:val>
            <c:numRef>
              <c:f>Sheet1!$B$2:$B$5</c:f>
              <c:numCache>
                <c:formatCode>#,##0</c:formatCode>
                <c:ptCount val="4"/>
                <c:pt idx="0">
                  <c:v>92</c:v>
                </c:pt>
                <c:pt idx="1">
                  <c:v>53</c:v>
                </c:pt>
                <c:pt idx="2">
                  <c:v>66</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5.5555555555555552E-2"/>
                  <c:y val="5.3014548675286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3297491039426525E-2"/>
                  <c:y val="6.8607062991547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September</c:v>
                </c:pt>
                <c:pt idx="1">
                  <c:v>October</c:v>
                </c:pt>
                <c:pt idx="2">
                  <c:v>November</c:v>
                </c:pt>
              </c:strCache>
            </c:strRef>
          </c:cat>
          <c:val>
            <c:numRef>
              <c:f>Sheet1!$C$2:$C$5</c:f>
              <c:numCache>
                <c:formatCode>General</c:formatCode>
                <c:ptCount val="4"/>
                <c:pt idx="0">
                  <c:v>66</c:v>
                </c:pt>
                <c:pt idx="1">
                  <c:v>44</c:v>
                </c:pt>
                <c:pt idx="2">
                  <c:v>53</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2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B7CDC2"/>
              </a:solidFill>
              <a:ln>
                <a:noFill/>
              </a:ln>
              <a:effectLst/>
            </c:spPr>
            <c:extLst>
              <c:ext xmlns:c16="http://schemas.microsoft.com/office/drawing/2014/chart" uri="{C3380CC4-5D6E-409C-BE32-E72D297353CC}">
                <c16:uniqueId val="{00000007-5712-468E-8DF5-E89468199E87}"/>
              </c:ext>
            </c:extLst>
          </c:dPt>
          <c:dPt>
            <c:idx val="5"/>
            <c:invertIfNegative val="0"/>
            <c:bubble3D val="0"/>
            <c:spPr>
              <a:solidFill>
                <a:srgbClr val="FEB70D"/>
              </a:solidFill>
              <a:ln>
                <a:noFill/>
              </a:ln>
              <a:effectLst/>
            </c:spPr>
            <c:extLst>
              <c:ext xmlns:c16="http://schemas.microsoft.com/office/drawing/2014/chart" uri="{C3380CC4-5D6E-409C-BE32-E72D297353CC}">
                <c16:uniqueId val="{0000000A-336E-4B15-B794-46AF8134A11A}"/>
              </c:ext>
            </c:extLst>
          </c:dPt>
          <c:dPt>
            <c:idx val="6"/>
            <c:invertIfNegative val="0"/>
            <c:bubble3D val="0"/>
            <c:spPr>
              <a:solidFill>
                <a:srgbClr val="0070C0"/>
              </a:solidFill>
              <a:ln>
                <a:noFill/>
              </a:ln>
              <a:effectLst/>
            </c:spPr>
            <c:extLst>
              <c:ext xmlns:c16="http://schemas.microsoft.com/office/drawing/2014/chart" uri="{C3380CC4-5D6E-409C-BE32-E72D297353CC}">
                <c16:uniqueId val="{00000009-9220-43F5-8C80-B295FEC2B967}"/>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4.1666666666666666E-3"/>
                  <c:y val="-5.9374999999999997E-2"/>
                </c:manualLayout>
              </c:layout>
              <c:tx>
                <c:rich>
                  <a:bodyPr/>
                  <a:lstStyle/>
                  <a:p>
                    <a:fld id="{9BE935DE-3DD7-495F-9F46-22F8A8224D3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36E-4B15-B794-46AF8134A11A}"/>
                </c:ext>
              </c:extLst>
            </c:dLbl>
            <c:dLbl>
              <c:idx val="6"/>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20-43F5-8C80-B295FEC2B96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Annual Goal</c:v>
                </c:pt>
                <c:pt idx="1">
                  <c:v>2017</c:v>
                </c:pt>
                <c:pt idx="2">
                  <c:v>2018</c:v>
                </c:pt>
                <c:pt idx="3">
                  <c:v>2019</c:v>
                </c:pt>
                <c:pt idx="4">
                  <c:v>2020</c:v>
                </c:pt>
                <c:pt idx="5">
                  <c:v>November 2021</c:v>
                </c:pt>
                <c:pt idx="6">
                  <c:v>Total Since Program Launch in 2017</c:v>
                </c:pt>
              </c:strCache>
            </c:strRef>
          </c:cat>
          <c:val>
            <c:numRef>
              <c:f>Sheet1!$B$2:$B$8</c:f>
              <c:numCache>
                <c:formatCode>#,##0</c:formatCode>
                <c:ptCount val="7"/>
                <c:pt idx="0">
                  <c:v>10000</c:v>
                </c:pt>
                <c:pt idx="1">
                  <c:v>7479</c:v>
                </c:pt>
                <c:pt idx="2">
                  <c:v>8575</c:v>
                </c:pt>
                <c:pt idx="3">
                  <c:v>9479</c:v>
                </c:pt>
                <c:pt idx="4">
                  <c:v>4562</c:v>
                </c:pt>
                <c:pt idx="5">
                  <c:v>2379</c:v>
                </c:pt>
                <c:pt idx="6">
                  <c:v>32474</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dLbl>
              <c:idx val="1"/>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7-4875-AA0B-4732050B3217}"/>
                </c:ext>
              </c:extLst>
            </c:dLbl>
            <c:dLbl>
              <c:idx val="2"/>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Sheet1!$B$2:$B$4</c:f>
              <c:numCache>
                <c:formatCode>0%</c:formatCode>
                <c:ptCount val="3"/>
                <c:pt idx="0">
                  <c:v>0.91</c:v>
                </c:pt>
                <c:pt idx="1">
                  <c:v>0.89</c:v>
                </c:pt>
                <c:pt idx="2">
                  <c:v>0.90100000000000002</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dLbl>
              <c:idx val="1"/>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7-4875-AA0B-4732050B3217}"/>
                </c:ext>
              </c:extLst>
            </c:dLbl>
            <c:dLbl>
              <c:idx val="2"/>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Sheet1!$C$2:$C$4</c:f>
              <c:numCache>
                <c:formatCode>0%</c:formatCode>
                <c:ptCount val="3"/>
                <c:pt idx="0">
                  <c:v>0.84</c:v>
                </c:pt>
                <c:pt idx="1">
                  <c:v>0.86</c:v>
                </c:pt>
                <c:pt idx="2">
                  <c:v>0.82</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12/9/2021</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943161" cy="246221"/>
          </a:xfrm>
          <a:prstGeom prst="rect">
            <a:avLst/>
          </a:prstGeom>
          <a:noFill/>
        </p:spPr>
        <p:txBody>
          <a:bodyPr wrap="none" rtlCol="0">
            <a:spAutoFit/>
          </a:bodyPr>
          <a:lstStyle/>
          <a:p>
            <a:r>
              <a:rPr lang="en-US" sz="1000" dirty="0">
                <a:solidFill>
                  <a:srgbClr val="003B49"/>
                </a:solidFill>
                <a:latin typeface="Arial Narrow" panose="020B0606020202030204" pitchFamily="34" charset="0"/>
              </a:rPr>
              <a:t>Director’s Report:</a:t>
            </a:r>
            <a:r>
              <a:rPr lang="en-US" sz="1000" baseline="0" dirty="0">
                <a:solidFill>
                  <a:srgbClr val="003B49"/>
                </a:solidFill>
                <a:latin typeface="Arial Narrow" panose="020B0606020202030204" pitchFamily="34" charset="0"/>
              </a:rPr>
              <a:t> December, 15 2021</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12/9/2021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12/9/2021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12/9/2021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12/9/2021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12/9/2021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12/9/2021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12/9/2021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12/9/2021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21C6D-E9A5-4939-9BF4-AC2222BD0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979EA54-7BF1-4184-9E47-6554030077F7}"/>
              </a:ext>
            </a:extLst>
          </p:cNvPr>
          <p:cNvSpPr txBox="1">
            <a:spLocks/>
          </p:cNvSpPr>
          <p:nvPr userDrawn="1"/>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Group Name</a:t>
            </a:r>
          </a:p>
        </p:txBody>
      </p:sp>
      <p:pic>
        <p:nvPicPr>
          <p:cNvPr id="7" name="Picture 6">
            <a:extLst>
              <a:ext uri="{FF2B5EF4-FFF2-40B4-BE49-F238E27FC236}">
                <a16:creationId xmlns:a16="http://schemas.microsoft.com/office/drawing/2014/main" id="{33F1E57C-124E-43E4-8A67-8D4C4E960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12/9/2021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03754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12/9/2021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498848"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a:solidFill>
                  <a:srgbClr val="B7CDC2"/>
                </a:solidFill>
                <a:latin typeface="Arial Narrow" panose="020B0606020202030204" pitchFamily="34" charset="0"/>
              </a:rPr>
              <a:t>detroitmi.gov/dwsd</a:t>
            </a:r>
          </a:p>
        </p:txBody>
      </p:sp>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72"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9CA6YNims-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pic>
        <p:nvPicPr>
          <p:cNvPr id="15" name="Picture 14">
            <a:extLst>
              <a:ext uri="{FF2B5EF4-FFF2-40B4-BE49-F238E27FC236}">
                <a16:creationId xmlns:a16="http://schemas.microsoft.com/office/drawing/2014/main" id="{BC22DFCF-2634-4FAC-873D-5F0A898B9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2"/>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Arial" panose="020B0604020202020204" pitchFamily="34" charset="0"/>
                <a:cs typeface="Arial" panose="020B0604020202020204" pitchFamily="34" charset="0"/>
              </a:rPr>
              <a:t>December 15, 2021</a:t>
            </a: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10</a:t>
            </a:r>
          </a:p>
        </p:txBody>
      </p:sp>
      <p:graphicFrame>
        <p:nvGraphicFramePr>
          <p:cNvPr id="4" name="Chart 3"/>
          <p:cNvGraphicFramePr/>
          <p:nvPr>
            <p:extLst>
              <p:ext uri="{D42A27DB-BD31-4B8C-83A1-F6EECF244321}">
                <p14:modId xmlns:p14="http://schemas.microsoft.com/office/powerpoint/2010/main" val="739533265"/>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Water Main Breaks</a:t>
            </a: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Four Days </a:t>
            </a:r>
          </a:p>
        </p:txBody>
      </p:sp>
      <p:sp>
        <p:nvSpPr>
          <p:cNvPr id="8" name="TextBox 7">
            <a:extLst>
              <a:ext uri="{FF2B5EF4-FFF2-40B4-BE49-F238E27FC236}">
                <a16:creationId xmlns:a16="http://schemas.microsoft.com/office/drawing/2014/main" id="{19A3E44C-E013-4ADC-90AF-F1C284503928}"/>
              </a:ext>
            </a:extLst>
          </p:cNvPr>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71037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11</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a:t>
            </a:r>
            <a:r>
              <a:rPr lang="en-US" sz="2400" b="1" dirty="0">
                <a:solidFill>
                  <a:srgbClr val="138F7E"/>
                </a:solidFill>
                <a:latin typeface="Franklin Gothic Book" panose="020B0503020102020204" pitchFamily="34" charset="0"/>
              </a:rPr>
              <a:t>Catch Basin Inspection &amp; Cleaning</a:t>
            </a:r>
          </a:p>
        </p:txBody>
      </p:sp>
      <p:sp>
        <p:nvSpPr>
          <p:cNvPr id="14" name="TextBox 13"/>
          <p:cNvSpPr txBox="1"/>
          <p:nvPr/>
        </p:nvSpPr>
        <p:spPr>
          <a:xfrm>
            <a:off x="0" y="5328446"/>
            <a:ext cx="9144000" cy="738664"/>
          </a:xfrm>
          <a:prstGeom prst="rect">
            <a:avLst/>
          </a:prstGeom>
          <a:noFill/>
        </p:spPr>
        <p:txBody>
          <a:bodyPr wrap="square" rtlCol="0">
            <a:spAutoFit/>
          </a:bodyPr>
          <a:lstStyle/>
          <a:p>
            <a:r>
              <a:rPr lang="en-US" sz="1400" b="1" dirty="0">
                <a:latin typeface="Franklin Gothic Book" panose="020B0503020102020204" pitchFamily="34" charset="0"/>
              </a:rPr>
              <a:t>DWSD is expanding sewer cleaning for preventative maintenance to help reduce street flooding and basement backups. As of this report, crews have cleaned 479 miles of city sewer pipe in calendar year 2021 compared with 59 miles in calendar year 2020. </a:t>
            </a:r>
          </a:p>
        </p:txBody>
      </p:sp>
      <p:cxnSp>
        <p:nvCxnSpPr>
          <p:cNvPr id="15" name="Straight Connector 14"/>
          <p:cNvCxnSpPr/>
          <p:nvPr/>
        </p:nvCxnSpPr>
        <p:spPr>
          <a:xfrm flipH="1">
            <a:off x="0" y="526317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731100913"/>
              </p:ext>
            </p:extLst>
          </p:nvPr>
        </p:nvGraphicFramePr>
        <p:xfrm>
          <a:off x="178904" y="10528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880" b="17175"/>
          <a:stretch/>
        </p:blipFill>
        <p:spPr>
          <a:xfrm>
            <a:off x="6027725" y="1838505"/>
            <a:ext cx="3032807" cy="1828800"/>
          </a:xfrm>
          <a:prstGeom prst="rect">
            <a:avLst/>
          </a:prstGeom>
          <a:ln w="28575">
            <a:solidFill>
              <a:srgbClr val="219784"/>
            </a:solidFill>
          </a:ln>
        </p:spPr>
      </p:pic>
    </p:spTree>
    <p:extLst>
      <p:ext uri="{BB962C8B-B14F-4D97-AF65-F5344CB8AC3E}">
        <p14:creationId xmlns:p14="http://schemas.microsoft.com/office/powerpoint/2010/main" val="185581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Finance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888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Bill Collection Rate</a:t>
            </a:r>
          </a:p>
        </p:txBody>
      </p:sp>
      <p:graphicFrame>
        <p:nvGraphicFramePr>
          <p:cNvPr id="4" name="Chart 3"/>
          <p:cNvGraphicFramePr/>
          <p:nvPr>
            <p:extLst>
              <p:ext uri="{D42A27DB-BD31-4B8C-83A1-F6EECF244321}">
                <p14:modId xmlns:p14="http://schemas.microsoft.com/office/powerpoint/2010/main" val="291714521"/>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a:solidFill>
                  <a:schemeClr val="tx1">
                    <a:lumMod val="75000"/>
                    <a:lumOff val="25000"/>
                  </a:schemeClr>
                </a:solidFill>
                <a:latin typeface="Franklin Gothic Book" panose="020B0503020102020204" pitchFamily="34" charset="0"/>
              </a:rPr>
              <a:t>3-Month Rolling Average Collection Rate</a:t>
            </a: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a:solidFill>
                  <a:srgbClr val="0045CB"/>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Water Revenue               </a:t>
            </a:r>
            <a:r>
              <a:rPr lang="en-US" sz="1600" dirty="0">
                <a:solidFill>
                  <a:srgbClr val="FEB70D"/>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Sewer Revenue</a:t>
            </a:r>
          </a:p>
        </p:txBody>
      </p:sp>
      <p:sp>
        <p:nvSpPr>
          <p:cNvPr id="12" name="TextBox 11"/>
          <p:cNvSpPr txBox="1"/>
          <p:nvPr/>
        </p:nvSpPr>
        <p:spPr>
          <a:xfrm>
            <a:off x="2649569" y="5071006"/>
            <a:ext cx="4237891" cy="307777"/>
          </a:xfrm>
          <a:prstGeom prst="rect">
            <a:avLst/>
          </a:prstGeom>
          <a:noFill/>
        </p:spPr>
        <p:txBody>
          <a:bodyPr wrap="none" rtlCol="0">
            <a:spAutoFit/>
          </a:bodyPr>
          <a:lstStyle/>
          <a:p>
            <a:r>
              <a:rPr lang="en-US" sz="1400" dirty="0">
                <a:solidFill>
                  <a:schemeClr val="tx1">
                    <a:lumMod val="75000"/>
                    <a:lumOff val="25000"/>
                  </a:schemeClr>
                </a:solidFill>
                <a:latin typeface="Franklin Gothic Book" panose="020B0503020102020204" pitchFamily="34" charset="0"/>
              </a:rPr>
              <a:t>  April                                 May                                 June</a:t>
            </a:r>
          </a:p>
        </p:txBody>
      </p:sp>
    </p:spTree>
    <p:extLst>
      <p:ext uri="{BB962C8B-B14F-4D97-AF65-F5344CB8AC3E}">
        <p14:creationId xmlns:p14="http://schemas.microsoft.com/office/powerpoint/2010/main" val="252189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14</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Cash Balance</a:t>
            </a:r>
          </a:p>
        </p:txBody>
      </p:sp>
      <p:cxnSp>
        <p:nvCxnSpPr>
          <p:cNvPr id="5" name="Straight Connector 4"/>
          <p:cNvCxnSpPr/>
          <p:nvPr/>
        </p:nvCxnSpPr>
        <p:spPr>
          <a:xfrm flipH="1">
            <a:off x="0" y="594012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989205"/>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pic>
        <p:nvPicPr>
          <p:cNvPr id="4" name="Picture 3">
            <a:extLst>
              <a:ext uri="{FF2B5EF4-FFF2-40B4-BE49-F238E27FC236}">
                <a16:creationId xmlns:a16="http://schemas.microsoft.com/office/drawing/2014/main" id="{5B3BD279-F7F8-47DD-8035-34DA6B8D2A0B}"/>
              </a:ext>
            </a:extLst>
          </p:cNvPr>
          <p:cNvPicPr>
            <a:picLocks noChangeAspect="1"/>
          </p:cNvPicPr>
          <p:nvPr/>
        </p:nvPicPr>
        <p:blipFill>
          <a:blip r:embed="rId2"/>
          <a:stretch>
            <a:fillRect/>
          </a:stretch>
        </p:blipFill>
        <p:spPr>
          <a:xfrm>
            <a:off x="4781641" y="1364745"/>
            <a:ext cx="3841984" cy="2034222"/>
          </a:xfrm>
          <a:prstGeom prst="rect">
            <a:avLst/>
          </a:prstGeom>
        </p:spPr>
      </p:pic>
      <p:pic>
        <p:nvPicPr>
          <p:cNvPr id="10" name="Picture 9">
            <a:extLst>
              <a:ext uri="{FF2B5EF4-FFF2-40B4-BE49-F238E27FC236}">
                <a16:creationId xmlns:a16="http://schemas.microsoft.com/office/drawing/2014/main" id="{B510C64B-9D76-41CC-AA42-471B9AB85A3A}"/>
              </a:ext>
            </a:extLst>
          </p:cNvPr>
          <p:cNvPicPr>
            <a:picLocks noChangeAspect="1"/>
          </p:cNvPicPr>
          <p:nvPr/>
        </p:nvPicPr>
        <p:blipFill>
          <a:blip r:embed="rId3"/>
          <a:stretch>
            <a:fillRect/>
          </a:stretch>
        </p:blipFill>
        <p:spPr>
          <a:xfrm>
            <a:off x="344206" y="1332288"/>
            <a:ext cx="3841984" cy="1995353"/>
          </a:xfrm>
          <a:prstGeom prst="rect">
            <a:avLst/>
          </a:prstGeom>
        </p:spPr>
      </p:pic>
      <p:pic>
        <p:nvPicPr>
          <p:cNvPr id="13" name="Picture 12">
            <a:extLst>
              <a:ext uri="{FF2B5EF4-FFF2-40B4-BE49-F238E27FC236}">
                <a16:creationId xmlns:a16="http://schemas.microsoft.com/office/drawing/2014/main" id="{60A0E871-3703-4F44-A158-776D89401B21}"/>
              </a:ext>
            </a:extLst>
          </p:cNvPr>
          <p:cNvPicPr>
            <a:picLocks noChangeAspect="1"/>
          </p:cNvPicPr>
          <p:nvPr/>
        </p:nvPicPr>
        <p:blipFill>
          <a:blip r:embed="rId4"/>
          <a:stretch>
            <a:fillRect/>
          </a:stretch>
        </p:blipFill>
        <p:spPr>
          <a:xfrm>
            <a:off x="4781641" y="3530360"/>
            <a:ext cx="3841984" cy="1995343"/>
          </a:xfrm>
          <a:prstGeom prst="rect">
            <a:avLst/>
          </a:prstGeom>
        </p:spPr>
      </p:pic>
      <p:pic>
        <p:nvPicPr>
          <p:cNvPr id="15" name="Picture 14">
            <a:extLst>
              <a:ext uri="{FF2B5EF4-FFF2-40B4-BE49-F238E27FC236}">
                <a16:creationId xmlns:a16="http://schemas.microsoft.com/office/drawing/2014/main" id="{787CBC0D-48EE-41CE-8715-A6C0294F396D}"/>
              </a:ext>
            </a:extLst>
          </p:cNvPr>
          <p:cNvPicPr>
            <a:picLocks noChangeAspect="1"/>
          </p:cNvPicPr>
          <p:nvPr/>
        </p:nvPicPr>
        <p:blipFill>
          <a:blip r:embed="rId5"/>
          <a:stretch>
            <a:fillRect/>
          </a:stretch>
        </p:blipFill>
        <p:spPr>
          <a:xfrm>
            <a:off x="344205" y="3530360"/>
            <a:ext cx="3841985" cy="1956474"/>
          </a:xfrm>
          <a:prstGeom prst="rect">
            <a:avLst/>
          </a:prstGeom>
        </p:spPr>
      </p:pic>
    </p:spTree>
    <p:extLst>
      <p:ext uri="{BB962C8B-B14F-4D97-AF65-F5344CB8AC3E}">
        <p14:creationId xmlns:p14="http://schemas.microsoft.com/office/powerpoint/2010/main" val="350824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Legal Services</a:t>
            </a:r>
          </a:p>
        </p:txBody>
      </p:sp>
      <p:pic>
        <p:nvPicPr>
          <p:cNvPr id="6" name="Picture 5">
            <a:extLst>
              <a:ext uri="{FF2B5EF4-FFF2-40B4-BE49-F238E27FC236}">
                <a16:creationId xmlns:a16="http://schemas.microsoft.com/office/drawing/2014/main" id="{9F09866E-A8CF-461D-8261-7710BA9E5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44350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LEGAL: Claims, Hearings and Cases</a:t>
            </a:r>
          </a:p>
        </p:txBody>
      </p:sp>
      <p:sp>
        <p:nvSpPr>
          <p:cNvPr id="12" name="TextBox 11"/>
          <p:cNvSpPr txBox="1"/>
          <p:nvPr/>
        </p:nvSpPr>
        <p:spPr>
          <a:xfrm>
            <a:off x="6422065" y="1323082"/>
            <a:ext cx="2286000" cy="1763078"/>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Property damage claims</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Damage claims approved</a:t>
            </a:r>
          </a:p>
        </p:txBody>
      </p:sp>
      <p:sp>
        <p:nvSpPr>
          <p:cNvPr id="14" name="TextBox 13"/>
          <p:cNvSpPr txBox="1"/>
          <p:nvPr/>
        </p:nvSpPr>
        <p:spPr>
          <a:xfrm>
            <a:off x="6422065" y="3248662"/>
            <a:ext cx="2286000" cy="2203847"/>
          </a:xfrm>
          <a:prstGeom prst="foldedCorner">
            <a:avLst/>
          </a:prstGeom>
          <a:solidFill>
            <a:srgbClr val="27999D"/>
          </a:solidFill>
        </p:spPr>
        <p:txBody>
          <a:bodyPr wrap="square" rtlCol="0">
            <a:spAutoFit/>
          </a:bodyPr>
          <a:lstStyle/>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Amount in property</a:t>
            </a:r>
            <a:br>
              <a:rPr lang="en-US" sz="1400" dirty="0">
                <a:latin typeface="Franklin Gothic Book" panose="020B0503020102020204" pitchFamily="34" charset="0"/>
              </a:rPr>
            </a:br>
            <a:r>
              <a:rPr lang="en-US" sz="1400" dirty="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Amount of total claims recommended to be paid</a:t>
            </a:r>
          </a:p>
        </p:txBody>
      </p:sp>
      <p:sp>
        <p:nvSpPr>
          <p:cNvPr id="20" name="TextBox 19"/>
          <p:cNvSpPr txBox="1"/>
          <p:nvPr/>
        </p:nvSpPr>
        <p:spPr>
          <a:xfrm>
            <a:off x="3425840" y="773767"/>
            <a:ext cx="2286000" cy="4416266"/>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187</a:t>
            </a:r>
          </a:p>
          <a:p>
            <a:pPr algn="ctr"/>
            <a:r>
              <a:rPr lang="en-US" sz="1400" dirty="0">
                <a:latin typeface="Franklin Gothic Book" panose="020B0503020102020204" pitchFamily="34" charset="0"/>
              </a:rPr>
              <a:t>Pending Billing Disputes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56</a:t>
            </a:r>
          </a:p>
          <a:p>
            <a:pPr algn="ctr"/>
            <a:r>
              <a:rPr lang="en-US" sz="1400" dirty="0">
                <a:latin typeface="Franklin Gothic Book" panose="020B0503020102020204" pitchFamily="34" charset="0"/>
              </a:rPr>
              <a:t>Disputes Closed in </a:t>
            </a:r>
          </a:p>
          <a:p>
            <a:pPr algn="ctr"/>
            <a:r>
              <a:rPr lang="en-US" sz="1400" dirty="0">
                <a:latin typeface="Franklin Gothic Book" panose="020B0503020102020204" pitchFamily="34" charset="0"/>
              </a:rPr>
              <a:t>November 2021</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$489,623.19</a:t>
            </a:r>
          </a:p>
          <a:p>
            <a:pPr algn="ctr"/>
            <a:r>
              <a:rPr lang="en-US" sz="1400" dirty="0">
                <a:latin typeface="Franklin Gothic Book" panose="020B0503020102020204" pitchFamily="34" charset="0"/>
              </a:rPr>
              <a:t>Total Amount Disputed</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$51,780</a:t>
            </a:r>
          </a:p>
          <a:p>
            <a:pPr algn="ctr"/>
            <a:r>
              <a:rPr lang="en-US" sz="1400" dirty="0">
                <a:latin typeface="Franklin Gothic Book" panose="020B0503020102020204" pitchFamily="34" charset="0"/>
              </a:rPr>
              <a:t>Total Credits to Customers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54</a:t>
            </a:r>
          </a:p>
          <a:p>
            <a:pPr algn="ctr"/>
            <a:r>
              <a:rPr lang="en-US" sz="1400" dirty="0">
                <a:latin typeface="Franklin Gothic Book" panose="020B0503020102020204" pitchFamily="34" charset="0"/>
              </a:rPr>
              <a:t>Total Resolved Utilizing Leak Policy</a:t>
            </a: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a:solidFill>
                  <a:schemeClr val="bg1"/>
                </a:solidFill>
                <a:latin typeface="Impact" panose="020B0806030902050204" pitchFamily="34" charset="0"/>
              </a:rPr>
              <a:t>27</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8</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2</a:t>
            </a:r>
          </a:p>
          <a:p>
            <a:pPr algn="ctr"/>
            <a:r>
              <a:rPr lang="en-US" sz="1400" dirty="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10</a:t>
            </a:r>
          </a:p>
          <a:p>
            <a:pPr algn="ctr"/>
            <a:r>
              <a:rPr lang="en-US" sz="1400" dirty="0">
                <a:latin typeface="Franklin Gothic Book" panose="020B0503020102020204" pitchFamily="34" charset="0"/>
              </a:rPr>
              <a:t>Lawsuits dismissed in calendar year 2021</a:t>
            </a:r>
          </a:p>
        </p:txBody>
      </p:sp>
      <p:sp>
        <p:nvSpPr>
          <p:cNvPr id="11" name="TextBox 10"/>
          <p:cNvSpPr txBox="1"/>
          <p:nvPr/>
        </p:nvSpPr>
        <p:spPr>
          <a:xfrm>
            <a:off x="457199" y="5882755"/>
            <a:ext cx="8250866" cy="600164"/>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p>
          <a:p>
            <a:endParaRPr lang="en-US" sz="5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3" name="Straight Connector 12"/>
          <p:cNvCxnSpPr/>
          <p:nvPr/>
        </p:nvCxnSpPr>
        <p:spPr>
          <a:xfrm flipH="1" flipV="1">
            <a:off x="0" y="5807391"/>
            <a:ext cx="9250326"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Investigations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a:solidFill>
                  <a:schemeClr val="bg1"/>
                </a:solidFill>
                <a:latin typeface="Impact" panose="020B0806030902050204" pitchFamily="34" charset="0"/>
              </a:rPr>
              <a:t>215</a:t>
            </a:r>
          </a:p>
          <a:p>
            <a:pPr algn="ctr"/>
            <a:r>
              <a:rPr lang="en-US" sz="1600" dirty="0">
                <a:latin typeface="Franklin Gothic Book" panose="020B0503020102020204" pitchFamily="34" charset="0"/>
              </a:rPr>
              <a:t>Parcels investigated for delinquency, possible meter tampering and no meter since July 1, 2021</a:t>
            </a: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$20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INVESTIGATIONS: Results</a:t>
            </a: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a:solidFill>
                  <a:schemeClr val="bg1"/>
                </a:solidFill>
                <a:latin typeface="Franklin Gothic Book" panose="020B0503020102020204" pitchFamily="34" charset="0"/>
              </a:rPr>
              <a:t>Money Owed to DWSD identified by Investigators</a:t>
            </a:r>
          </a:p>
          <a:p>
            <a:pPr algn="ctr"/>
            <a:endParaRPr lang="en-US" sz="1000" b="1" dirty="0">
              <a:solidFill>
                <a:schemeClr val="bg1"/>
              </a:solidFill>
              <a:latin typeface="Franklin Gothic Book" panose="020B0503020102020204" pitchFamily="34" charset="0"/>
            </a:endParaRPr>
          </a:p>
          <a:p>
            <a:pPr algn="ctr"/>
            <a:r>
              <a:rPr lang="en-US" sz="3600" dirty="0">
                <a:solidFill>
                  <a:schemeClr val="bg1"/>
                </a:solidFill>
                <a:latin typeface="Impact" panose="020B0806030902050204" pitchFamily="34" charset="0"/>
              </a:rPr>
              <a:t>$1,274,655</a:t>
            </a:r>
          </a:p>
          <a:p>
            <a:pPr algn="ctr"/>
            <a:r>
              <a:rPr lang="en-US" sz="1600" dirty="0">
                <a:latin typeface="Franklin Gothic Book" panose="020B0503020102020204" pitchFamily="34" charset="0"/>
              </a:rPr>
              <a:t>Total since July 1, 2021</a:t>
            </a:r>
          </a:p>
          <a:p>
            <a:pPr algn="ctr"/>
            <a:endParaRPr lang="en-US" sz="10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$174,354</a:t>
            </a:r>
          </a:p>
          <a:p>
            <a:pPr algn="ctr"/>
            <a:r>
              <a:rPr lang="en-US" sz="1400" dirty="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$382,261</a:t>
            </a:r>
          </a:p>
          <a:p>
            <a:pPr algn="ctr"/>
            <a:r>
              <a:rPr lang="en-US" sz="1400" dirty="0">
                <a:latin typeface="Franklin Gothic Book" panose="020B0503020102020204" pitchFamily="34" charset="0"/>
              </a:rPr>
              <a:t>Future owed in 12 months</a:t>
            </a:r>
          </a:p>
          <a:p>
            <a:pPr algn="ctr"/>
            <a:r>
              <a:rPr lang="en-US" sz="1600" dirty="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a:solidFill>
                  <a:schemeClr val="bg1"/>
                </a:solidFill>
                <a:latin typeface="Impact" panose="020B0806030902050204" pitchFamily="34" charset="0"/>
              </a:rPr>
              <a:t>$718,040</a:t>
            </a:r>
          </a:p>
          <a:p>
            <a:pPr algn="ctr"/>
            <a:r>
              <a:rPr lang="en-US" sz="1400" dirty="0">
                <a:latin typeface="Franklin Gothic Book" panose="020B0503020102020204" pitchFamily="34" charset="0"/>
              </a:rPr>
              <a:t>Water loss</a:t>
            </a: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a:solidFill>
                  <a:schemeClr val="bg1"/>
                </a:solidFill>
                <a:latin typeface="Franklin Gothic Book" panose="020B0503020102020204" pitchFamily="34" charset="0"/>
              </a:rPr>
              <a:t>Revenue Identified Since Investigation Unit Began</a:t>
            </a:r>
          </a:p>
          <a:p>
            <a:pPr algn="ctr"/>
            <a:endParaRPr lang="en-US" sz="1000" b="1" dirty="0">
              <a:solidFill>
                <a:schemeClr val="bg1"/>
              </a:solidFill>
              <a:latin typeface="Franklin Gothic Book" panose="020B0503020102020204" pitchFamily="34" charset="0"/>
            </a:endParaRPr>
          </a:p>
          <a:p>
            <a:pPr algn="ctr"/>
            <a:r>
              <a:rPr lang="en-US" sz="3000" dirty="0">
                <a:solidFill>
                  <a:schemeClr val="bg1"/>
                </a:solidFill>
                <a:latin typeface="Impact" panose="020B0806030902050204" pitchFamily="34" charset="0"/>
              </a:rPr>
              <a:t>$20,404,545</a:t>
            </a:r>
          </a:p>
          <a:p>
            <a:pPr algn="ctr"/>
            <a:r>
              <a:rPr lang="en-US" sz="1400" dirty="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Human Resources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a:t>
            </a:r>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CONTENTS*</a:t>
            </a: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65000"/>
                    <a:lumOff val="35000"/>
                  </a:schemeClr>
                </a:solidFill>
                <a:latin typeface="Franklin Gothic Book" panose="020B0503020102020204" pitchFamily="34" charset="0"/>
                <a:cs typeface="Arial" panose="020B0604020202020204" pitchFamily="34" charset="0"/>
              </a:rPr>
              <a:t>Metrics 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a:solidFill>
                  <a:srgbClr val="138F7E"/>
                </a:solidFill>
                <a:latin typeface="Franklin Gothic Book" panose="020B0503020102020204" pitchFamily="34" charset="0"/>
                <a:cs typeface="Arial" panose="020B0604020202020204" pitchFamily="34" charset="0"/>
              </a:rPr>
              <a:t>3</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a:solidFill>
                  <a:srgbClr val="138F7E"/>
                </a:solidFill>
                <a:latin typeface="Franklin Gothic Book" panose="020B0503020102020204" pitchFamily="34" charset="0"/>
                <a:cs typeface="Arial" panose="020B0604020202020204" pitchFamily="34" charset="0"/>
              </a:rPr>
              <a:t>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a:solidFill>
                  <a:srgbClr val="138F7E"/>
                </a:solidFill>
                <a:latin typeface="Franklin Gothic Book" panose="020B0503020102020204" pitchFamily="34" charset="0"/>
                <a:cs typeface="Arial" panose="020B0604020202020204" pitchFamily="34" charset="0"/>
              </a:rPr>
              <a:t>7</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rgbClr val="138F7E"/>
                </a:solidFill>
                <a:latin typeface="Franklin Gothic Book" panose="020B0503020102020204" pitchFamily="34" charset="0"/>
                <a:cs typeface="Arial" panose="020B0604020202020204" pitchFamily="34" charset="0"/>
              </a:rPr>
              <a:t>12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a:solidFill>
                  <a:srgbClr val="138F7E"/>
                </a:solidFill>
                <a:latin typeface="Franklin Gothic Book" panose="020B0503020102020204" pitchFamily="34" charset="0"/>
                <a:cs typeface="Arial" panose="020B0604020202020204" pitchFamily="34" charset="0"/>
              </a:rPr>
              <a:t>15</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rgbClr val="138F7E"/>
                </a:solidFill>
                <a:latin typeface="Franklin Gothic Book" panose="020B0503020102020204" pitchFamily="34" charset="0"/>
                <a:cs typeface="Arial" panose="020B0604020202020204" pitchFamily="34" charset="0"/>
              </a:rPr>
              <a:t>17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a:solidFill>
                  <a:srgbClr val="138F7E"/>
                </a:solidFill>
                <a:latin typeface="Franklin Gothic Book" panose="020B0503020102020204" pitchFamily="34" charset="0"/>
                <a:cs typeface="Arial" panose="020B0604020202020204" pitchFamily="34" charset="0"/>
              </a:rPr>
              <a:t>19</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a:solidFill>
                  <a:srgbClr val="138F7E"/>
                </a:solidFill>
                <a:latin typeface="Franklin Gothic Book" panose="020B0503020102020204" pitchFamily="34" charset="0"/>
                <a:cs typeface="Arial" panose="020B0604020202020204" pitchFamily="34" charset="0"/>
              </a:rPr>
              <a:t>22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a:solidFill>
                  <a:srgbClr val="138F7E"/>
                </a:solidFill>
                <a:latin typeface="Franklin Gothic Book" panose="020B0503020102020204" pitchFamily="34" charset="0"/>
                <a:cs typeface="Arial" panose="020B0604020202020204" pitchFamily="34" charset="0"/>
              </a:rPr>
              <a:t>25</a:t>
            </a:r>
          </a:p>
        </p:txBody>
      </p:sp>
    </p:spTree>
    <p:extLst>
      <p:ext uri="{BB962C8B-B14F-4D97-AF65-F5344CB8AC3E}">
        <p14:creationId xmlns:p14="http://schemas.microsoft.com/office/powerpoint/2010/main" val="171000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20</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Detroit Residents and Hiring</a:t>
            </a: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Total of 545 DWSD employees, 54% of which live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a:latin typeface="Franklin Gothic Book" panose="020B0503020102020204" pitchFamily="34" charset="0"/>
              </a:rPr>
              <a:t>*DWSD and the City of Detroit do not require residency to be employed, per Michigan law.</a:t>
            </a:r>
          </a:p>
        </p:txBody>
      </p:sp>
      <p:graphicFrame>
        <p:nvGraphicFramePr>
          <p:cNvPr id="11" name="Chart 10"/>
          <p:cNvGraphicFramePr/>
          <p:nvPr>
            <p:extLst>
              <p:ext uri="{D42A27DB-BD31-4B8C-83A1-F6EECF244321}">
                <p14:modId xmlns:p14="http://schemas.microsoft.com/office/powerpoint/2010/main" val="906038962"/>
              </p:ext>
            </p:extLst>
          </p:nvPr>
        </p:nvGraphicFramePr>
        <p:xfrm>
          <a:off x="1165412" y="1278853"/>
          <a:ext cx="6813175" cy="4064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Retirement Eligible</a:t>
            </a:r>
          </a:p>
        </p:txBody>
      </p:sp>
      <p:sp>
        <p:nvSpPr>
          <p:cNvPr id="10" name="TextBox 9">
            <a:extLst>
              <a:ext uri="{FF2B5EF4-FFF2-40B4-BE49-F238E27FC236}">
                <a16:creationId xmlns:a16="http://schemas.microsoft.com/office/drawing/2014/main" id="{A98E303D-84B5-40C0-A558-71571C03D9BD}"/>
              </a:ext>
            </a:extLst>
          </p:cNvPr>
          <p:cNvSpPr txBox="1"/>
          <p:nvPr/>
        </p:nvSpPr>
        <p:spPr>
          <a:xfrm>
            <a:off x="90128" y="5874283"/>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With a current population of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545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employees, there are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96</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 DWSD employees eligible for retirement.</a:t>
            </a:r>
          </a:p>
        </p:txBody>
      </p:sp>
      <p:cxnSp>
        <p:nvCxnSpPr>
          <p:cNvPr id="12" name="Straight Connector 11">
            <a:extLst>
              <a:ext uri="{FF2B5EF4-FFF2-40B4-BE49-F238E27FC236}">
                <a16:creationId xmlns:a16="http://schemas.microsoft.com/office/drawing/2014/main" id="{29FF5333-C9A7-4BBD-89CA-0946CD2D97BC}"/>
              </a:ext>
            </a:extLst>
          </p:cNvPr>
          <p:cNvCxnSpPr/>
          <p:nvPr/>
        </p:nvCxnSpPr>
        <p:spPr>
          <a:xfrm flipH="1">
            <a:off x="-1" y="587428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52BCF20-5E17-4979-A35E-7BBA7ACA805C}"/>
              </a:ext>
            </a:extLst>
          </p:cNvPr>
          <p:cNvPicPr>
            <a:picLocks noChangeAspect="1"/>
          </p:cNvPicPr>
          <p:nvPr/>
        </p:nvPicPr>
        <p:blipFill>
          <a:blip r:embed="rId2"/>
          <a:stretch>
            <a:fillRect/>
          </a:stretch>
        </p:blipFill>
        <p:spPr>
          <a:xfrm>
            <a:off x="26504" y="1900357"/>
            <a:ext cx="9144000" cy="3057286"/>
          </a:xfrm>
          <a:prstGeom prst="rect">
            <a:avLst/>
          </a:prstGeom>
        </p:spPr>
      </p:pic>
    </p:spTree>
    <p:extLst>
      <p:ext uri="{BB962C8B-B14F-4D97-AF65-F5344CB8AC3E}">
        <p14:creationId xmlns:p14="http://schemas.microsoft.com/office/powerpoint/2010/main" val="301330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Public Affairs</a:t>
            </a:r>
          </a:p>
        </p:txBody>
      </p:sp>
      <p:pic>
        <p:nvPicPr>
          <p:cNvPr id="8" name="Picture 7">
            <a:extLst>
              <a:ext uri="{FF2B5EF4-FFF2-40B4-BE49-F238E27FC236}">
                <a16:creationId xmlns:a16="http://schemas.microsoft.com/office/drawing/2014/main" id="{BECA5617-9203-478B-A7CE-59F4957FF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16206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23</a:t>
            </a:r>
          </a:p>
        </p:txBody>
      </p:sp>
      <p:sp>
        <p:nvSpPr>
          <p:cNvPr id="9" name="TextBox 8"/>
          <p:cNvSpPr txBox="1"/>
          <p:nvPr/>
        </p:nvSpPr>
        <p:spPr>
          <a:xfrm>
            <a:off x="0" y="4850735"/>
            <a:ext cx="9015742" cy="1304203"/>
          </a:xfrm>
          <a:prstGeom prst="rect">
            <a:avLst/>
          </a:prstGeom>
          <a:noFill/>
        </p:spPr>
        <p:txBody>
          <a:bodyPr wrap="square" rtlCol="0">
            <a:spAutoFit/>
          </a:bodyPr>
          <a:lstStyle/>
          <a:p>
            <a:r>
              <a:rPr lang="en-US" sz="1475" dirty="0">
                <a:solidFill>
                  <a:schemeClr val="tx1">
                    <a:lumMod val="75000"/>
                    <a:lumOff val="25000"/>
                  </a:schemeClr>
                </a:solidFill>
                <a:latin typeface="Franklin Gothic Book" panose="020B0503020102020204" pitchFamily="34" charset="0"/>
                <a:cs typeface="Arial" panose="020B0604020202020204" pitchFamily="34" charset="0"/>
              </a:rPr>
              <a:t>In November, the DWSD Public Affairs team saw a total of </a:t>
            </a:r>
            <a:r>
              <a:rPr lang="en-US" sz="1475" b="1" dirty="0">
                <a:solidFill>
                  <a:schemeClr val="tx1">
                    <a:lumMod val="75000"/>
                    <a:lumOff val="25000"/>
                  </a:schemeClr>
                </a:solidFill>
                <a:latin typeface="Franklin Gothic Book" panose="020B0503020102020204" pitchFamily="34" charset="0"/>
                <a:cs typeface="Arial" panose="020B0604020202020204" pitchFamily="34" charset="0"/>
              </a:rPr>
              <a:t>157 </a:t>
            </a:r>
            <a:r>
              <a:rPr lang="en-US" sz="1475" dirty="0">
                <a:solidFill>
                  <a:schemeClr val="tx1">
                    <a:lumMod val="75000"/>
                    <a:lumOff val="25000"/>
                  </a:schemeClr>
                </a:solidFill>
                <a:latin typeface="Franklin Gothic Book" panose="020B0503020102020204" pitchFamily="34" charset="0"/>
                <a:cs typeface="Arial" panose="020B0604020202020204" pitchFamily="34" charset="0"/>
              </a:rPr>
              <a:t>media stories. One was negative. The 14 positive stories were about the DWSD and </a:t>
            </a:r>
            <a:r>
              <a:rPr lang="en-US" sz="1475" dirty="0" err="1">
                <a:solidFill>
                  <a:schemeClr val="tx1">
                    <a:lumMod val="75000"/>
                    <a:lumOff val="25000"/>
                  </a:schemeClr>
                </a:solidFill>
                <a:latin typeface="Franklin Gothic Book" panose="020B0503020102020204" pitchFamily="34" charset="0"/>
                <a:cs typeface="Arial" panose="020B0604020202020204" pitchFamily="34" charset="0"/>
              </a:rPr>
              <a:t>BlueConduit</a:t>
            </a:r>
            <a:r>
              <a:rPr lang="en-US" sz="1475" dirty="0">
                <a:solidFill>
                  <a:schemeClr val="tx1">
                    <a:lumMod val="75000"/>
                    <a:lumOff val="25000"/>
                  </a:schemeClr>
                </a:solidFill>
                <a:latin typeface="Franklin Gothic Book" panose="020B0503020102020204" pitchFamily="34" charset="0"/>
                <a:cs typeface="Arial" panose="020B0604020202020204" pitchFamily="34" charset="0"/>
              </a:rPr>
              <a:t> partnership, </a:t>
            </a:r>
            <a:r>
              <a:rPr lang="en-US" sz="1600" dirty="0">
                <a:solidFill>
                  <a:schemeClr val="tx1">
                    <a:lumMod val="75000"/>
                    <a:lumOff val="25000"/>
                  </a:schemeClr>
                </a:solidFill>
                <a:latin typeface="Franklin Gothic Book" panose="020B0503020102020204" pitchFamily="34" charset="0"/>
                <a:cs typeface="Arial" panose="020B0604020202020204" pitchFamily="34" charset="0"/>
              </a:rPr>
              <a:t>to save an estimated $165M by using predicative modeling to determine lead service line inventory in Detroit to meet the Michigan Lead and Copper Rule. Majority of the neutral stories were about the Detroit Mayoral Election results and the Flint Water Crisis settlement. </a:t>
            </a:r>
            <a:endParaRPr lang="en-US" sz="1475"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flipV="1">
            <a:off x="-40681" y="4782343"/>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ext uri="{D42A27DB-BD31-4B8C-83A1-F6EECF244321}">
                <p14:modId xmlns:p14="http://schemas.microsoft.com/office/powerpoint/2010/main" val="2344129820"/>
              </p:ext>
            </p:extLst>
          </p:nvPr>
        </p:nvGraphicFramePr>
        <p:xfrm>
          <a:off x="128261" y="826041"/>
          <a:ext cx="7756126" cy="3899316"/>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Positive vs. Negative News Stories</a:t>
            </a:r>
          </a:p>
        </p:txBody>
      </p:sp>
      <p:sp>
        <p:nvSpPr>
          <p:cNvPr id="2" name="TextBox 1"/>
          <p:cNvSpPr txBox="1"/>
          <p:nvPr/>
        </p:nvSpPr>
        <p:spPr>
          <a:xfrm>
            <a:off x="128261" y="411509"/>
            <a:ext cx="5876417"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News Coverage: November 1 – November 30, 2021</a:t>
            </a:r>
          </a:p>
        </p:txBody>
      </p:sp>
      <p:sp>
        <p:nvSpPr>
          <p:cNvPr id="4" name="TextBox 3"/>
          <p:cNvSpPr txBox="1"/>
          <p:nvPr/>
        </p:nvSpPr>
        <p:spPr>
          <a:xfrm>
            <a:off x="-40681" y="6317602"/>
            <a:ext cx="641260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4C51724-1860-4627-9808-8BBDC8DEB2D4}"/>
              </a:ext>
            </a:extLst>
          </p:cNvPr>
          <p:cNvSpPr/>
          <p:nvPr/>
        </p:nvSpPr>
        <p:spPr>
          <a:xfrm>
            <a:off x="8584960" y="4177336"/>
            <a:ext cx="559040" cy="339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0280398-7E0D-4F37-8E74-F1E852D41433}"/>
              </a:ext>
            </a:extLst>
          </p:cNvPr>
          <p:cNvPicPr>
            <a:picLocks noChangeAspect="1"/>
          </p:cNvPicPr>
          <p:nvPr/>
        </p:nvPicPr>
        <p:blipFill>
          <a:blip r:embed="rId3"/>
          <a:stretch>
            <a:fillRect/>
          </a:stretch>
        </p:blipFill>
        <p:spPr>
          <a:xfrm>
            <a:off x="4213566" y="2012242"/>
            <a:ext cx="4743450" cy="150495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183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24</a:t>
            </a:r>
          </a:p>
        </p:txBody>
      </p:sp>
      <p:sp>
        <p:nvSpPr>
          <p:cNvPr id="9" name="TextBox 8"/>
          <p:cNvSpPr txBox="1"/>
          <p:nvPr/>
        </p:nvSpPr>
        <p:spPr>
          <a:xfrm>
            <a:off x="-1" y="5168415"/>
            <a:ext cx="9144001" cy="1092607"/>
          </a:xfrm>
          <a:prstGeom prst="rect">
            <a:avLst/>
          </a:prstGeom>
          <a:noFill/>
        </p:spPr>
        <p:txBody>
          <a:bodyPr wrap="square" rtlCol="0">
            <a:spAutoFit/>
          </a:bodyPr>
          <a:lstStyle/>
          <a:p>
            <a:r>
              <a:rPr lang="en-US" sz="1300" dirty="0">
                <a:solidFill>
                  <a:schemeClr val="tx1">
                    <a:lumMod val="75000"/>
                    <a:lumOff val="25000"/>
                  </a:schemeClr>
                </a:solidFill>
                <a:latin typeface="Franklin Gothic Book" panose="020B0503020102020204" pitchFamily="34" charset="0"/>
                <a:cs typeface="Arial" panose="020B0604020202020204" pitchFamily="34" charset="0"/>
              </a:rPr>
              <a:t>The DWSD Public Affairs team gained 22 new followers on social media in November 2021, bringing the total number of followers to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12,334</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195,893</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impressions and 1,370 link clicks for the month. The top performing Facebook post was on November 19, sharing The Sacred Heart Church’s parking lot which is one of the largest Green Stormwater Infrastructure projects at a faith-based organization in Detroit. The post had 148 total engagements and 69 reactions. </a:t>
            </a:r>
          </a:p>
        </p:txBody>
      </p:sp>
      <p:cxnSp>
        <p:nvCxnSpPr>
          <p:cNvPr id="10" name="Straight Connector 9"/>
          <p:cNvCxnSpPr/>
          <p:nvPr/>
        </p:nvCxnSpPr>
        <p:spPr>
          <a:xfrm flipH="1">
            <a:off x="-16290" y="518371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Social Media Activity</a:t>
            </a: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8,839</a:t>
              </a:r>
            </a:p>
            <a:p>
              <a:pPr algn="ctr"/>
              <a:r>
                <a:rPr lang="en-US" sz="1600" b="1" dirty="0">
                  <a:solidFill>
                    <a:schemeClr val="bg1"/>
                  </a:solidFill>
                  <a:latin typeface="Franklin Gothic Book" panose="020B0503020102020204" pitchFamily="34" charset="0"/>
                </a:rPr>
                <a:t>Total Followers on Facebook</a:t>
              </a: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1,840</a:t>
              </a:r>
            </a:p>
            <a:p>
              <a:pPr algn="ctr"/>
              <a:r>
                <a:rPr lang="en-US" sz="1600" b="1" dirty="0">
                  <a:solidFill>
                    <a:schemeClr val="bg1"/>
                  </a:solidFill>
                  <a:latin typeface="Franklin Gothic Book" panose="020B0503020102020204" pitchFamily="34" charset="0"/>
                </a:rPr>
                <a:t>Total Followers on Twitter</a:t>
              </a: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1,655</a:t>
              </a:r>
            </a:p>
            <a:p>
              <a:pPr algn="ctr"/>
              <a:r>
                <a:rPr lang="en-US" sz="1600" b="1" dirty="0">
                  <a:solidFill>
                    <a:schemeClr val="bg1"/>
                  </a:solidFill>
                  <a:latin typeface="Franklin Gothic Book" panose="020B0503020102020204" pitchFamily="34" charset="0"/>
                </a:rPr>
                <a:t>Total Followers on Instagram</a:t>
              </a: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1</a:t>
              </a:r>
            </a:p>
            <a:p>
              <a:pPr algn="ctr"/>
              <a:r>
                <a:rPr lang="en-US" sz="1600" b="1" dirty="0">
                  <a:solidFill>
                    <a:schemeClr val="bg1"/>
                  </a:solidFill>
                  <a:latin typeface="Franklin Gothic Book" panose="020B0503020102020204" pitchFamily="34" charset="0"/>
                </a:rPr>
                <a:t>New Facebook Followers</a:t>
              </a: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7</a:t>
              </a:r>
            </a:p>
            <a:p>
              <a:pPr algn="ctr"/>
              <a:r>
                <a:rPr lang="en-US" sz="1600" b="1" dirty="0">
                  <a:solidFill>
                    <a:schemeClr val="bg1"/>
                  </a:solidFill>
                  <a:latin typeface="Franklin Gothic Book" panose="020B0503020102020204" pitchFamily="34" charset="0"/>
                </a:rPr>
                <a:t>New Twitter Followers</a:t>
              </a: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14</a:t>
              </a:r>
            </a:p>
            <a:p>
              <a:pPr algn="ctr"/>
              <a:r>
                <a:rPr lang="en-US" sz="1600" b="1" dirty="0">
                  <a:solidFill>
                    <a:schemeClr val="bg1"/>
                  </a:solidFill>
                  <a:latin typeface="Franklin Gothic Book" panose="020B0503020102020204" pitchFamily="34" charset="0"/>
                </a:rPr>
                <a:t>New Instagram Followers</a:t>
              </a: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2,488</a:t>
              </a:r>
            </a:p>
            <a:p>
              <a:pPr algn="ctr"/>
              <a:r>
                <a:rPr lang="en-US" sz="1600" b="1" dirty="0">
                  <a:solidFill>
                    <a:schemeClr val="bg1"/>
                  </a:solidFill>
                  <a:latin typeface="Franklin Gothic Book" panose="020B0503020102020204" pitchFamily="34" charset="0"/>
                </a:rPr>
                <a:t>Engagement on Facebook</a:t>
              </a: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37</a:t>
              </a:r>
            </a:p>
            <a:p>
              <a:pPr algn="ctr"/>
              <a:r>
                <a:rPr lang="en-US" sz="1600" b="1" dirty="0">
                  <a:solidFill>
                    <a:schemeClr val="bg1"/>
                  </a:solidFill>
                  <a:latin typeface="Franklin Gothic Book" panose="020B0503020102020204" pitchFamily="34" charset="0"/>
                </a:rPr>
                <a:t>Engagement on Instagram</a:t>
              </a: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139</a:t>
              </a:r>
            </a:p>
            <a:p>
              <a:pPr algn="ctr"/>
              <a:r>
                <a:rPr lang="en-US" sz="1600" b="1" dirty="0">
                  <a:solidFill>
                    <a:schemeClr val="bg1"/>
                  </a:solidFill>
                  <a:latin typeface="Franklin Gothic Book" panose="020B0503020102020204" pitchFamily="34" charset="0"/>
                </a:rPr>
                <a:t>Engagement on Twitter</a:t>
              </a:r>
            </a:p>
          </p:txBody>
        </p:sp>
      </p:grpSp>
    </p:spTree>
    <p:extLst>
      <p:ext uri="{BB962C8B-B14F-4D97-AF65-F5344CB8AC3E}">
        <p14:creationId xmlns:p14="http://schemas.microsoft.com/office/powerpoint/2010/main" val="246567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Information Technology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26</a:t>
            </a:r>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Top Ten Projects Scorecard</a:t>
            </a:r>
          </a:p>
        </p:txBody>
      </p:sp>
      <p:graphicFrame>
        <p:nvGraphicFramePr>
          <p:cNvPr id="9" name="Table 8">
            <a:extLst>
              <a:ext uri="{FF2B5EF4-FFF2-40B4-BE49-F238E27FC236}">
                <a16:creationId xmlns:a16="http://schemas.microsoft.com/office/drawing/2014/main" id="{429EA6E4-376A-446D-B862-0BDC0F01B3B4}"/>
              </a:ext>
            </a:extLst>
          </p:cNvPr>
          <p:cNvGraphicFramePr>
            <a:graphicFrameLocks noGrp="1"/>
          </p:cNvGraphicFramePr>
          <p:nvPr>
            <p:extLst>
              <p:ext uri="{D42A27DB-BD31-4B8C-83A1-F6EECF244321}">
                <p14:modId xmlns:p14="http://schemas.microsoft.com/office/powerpoint/2010/main" val="2494220175"/>
              </p:ext>
            </p:extLst>
          </p:nvPr>
        </p:nvGraphicFramePr>
        <p:xfrm>
          <a:off x="330983" y="1627743"/>
          <a:ext cx="8535042" cy="3233143"/>
        </p:xfrm>
        <a:graphic>
          <a:graphicData uri="http://schemas.openxmlformats.org/drawingml/2006/table">
            <a:tbl>
              <a:tblPr/>
              <a:tblGrid>
                <a:gridCol w="420344">
                  <a:extLst>
                    <a:ext uri="{9D8B030D-6E8A-4147-A177-3AD203B41FA5}">
                      <a16:colId xmlns:a16="http://schemas.microsoft.com/office/drawing/2014/main" val="2611656143"/>
                    </a:ext>
                  </a:extLst>
                </a:gridCol>
                <a:gridCol w="2092410">
                  <a:extLst>
                    <a:ext uri="{9D8B030D-6E8A-4147-A177-3AD203B41FA5}">
                      <a16:colId xmlns:a16="http://schemas.microsoft.com/office/drawing/2014/main" val="836660173"/>
                    </a:ext>
                  </a:extLst>
                </a:gridCol>
                <a:gridCol w="510746">
                  <a:extLst>
                    <a:ext uri="{9D8B030D-6E8A-4147-A177-3AD203B41FA5}">
                      <a16:colId xmlns:a16="http://schemas.microsoft.com/office/drawing/2014/main" val="1355638671"/>
                    </a:ext>
                  </a:extLst>
                </a:gridCol>
                <a:gridCol w="710581">
                  <a:extLst>
                    <a:ext uri="{9D8B030D-6E8A-4147-A177-3AD203B41FA5}">
                      <a16:colId xmlns:a16="http://schemas.microsoft.com/office/drawing/2014/main" val="751172216"/>
                    </a:ext>
                  </a:extLst>
                </a:gridCol>
                <a:gridCol w="787459">
                  <a:extLst>
                    <a:ext uri="{9D8B030D-6E8A-4147-A177-3AD203B41FA5}">
                      <a16:colId xmlns:a16="http://schemas.microsoft.com/office/drawing/2014/main" val="3294333198"/>
                    </a:ext>
                  </a:extLst>
                </a:gridCol>
                <a:gridCol w="3056697">
                  <a:extLst>
                    <a:ext uri="{9D8B030D-6E8A-4147-A177-3AD203B41FA5}">
                      <a16:colId xmlns:a16="http://schemas.microsoft.com/office/drawing/2014/main" val="1669574505"/>
                    </a:ext>
                  </a:extLst>
                </a:gridCol>
                <a:gridCol w="956805">
                  <a:extLst>
                    <a:ext uri="{9D8B030D-6E8A-4147-A177-3AD203B41FA5}">
                      <a16:colId xmlns:a16="http://schemas.microsoft.com/office/drawing/2014/main" val="1744188343"/>
                    </a:ext>
                  </a:extLst>
                </a:gridCol>
              </a:tblGrid>
              <a:tr h="34039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Exec. Priority Score</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Sorted by Adjusted Priority Score</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PM</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Total Investment</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Revised Target Date</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Status/ Issues</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Current Phase</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extLst>
                  <a:ext uri="{0D108BD9-81ED-4DB2-BD59-A6C34878D82A}">
                    <a16:rowId xmlns:a16="http://schemas.microsoft.com/office/drawing/2014/main" val="248219887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1</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p>
                      <a:pPr algn="l" fontAlgn="b"/>
                      <a:r>
                        <a:rPr lang="en-US" sz="800" b="0" i="0" u="none" strike="noStrike" dirty="0">
                          <a:solidFill>
                            <a:schemeClr val="tx1"/>
                          </a:solidFill>
                          <a:effectLst/>
                          <a:latin typeface="Calibri" panose="020F0502020204030204" pitchFamily="34" charset="0"/>
                        </a:rPr>
                        <a:t>Customer Service-2:enQuesta 6.0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E Taiariol</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1,400,000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5/1/2022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0000"/>
                    </a:solidFill>
                  </a:tcPr>
                </a:tc>
                <a:tc>
                  <a:txBody>
                    <a:bodyPr/>
                    <a:lstStyle/>
                    <a:p>
                      <a:pPr algn="l" fontAlgn="b"/>
                      <a:r>
                        <a:rPr lang="en-US" sz="800" b="0" i="0" u="none" strike="noStrike" dirty="0">
                          <a:solidFill>
                            <a:srgbClr val="000000"/>
                          </a:solidFill>
                          <a:effectLst/>
                          <a:latin typeface="Calibri" panose="020F0502020204030204" pitchFamily="34" charset="0"/>
                        </a:rPr>
                        <a:t>Functional Testing is scheduled to begin 12/14.  </a:t>
                      </a:r>
                      <a:endParaRPr lang="en-US" sz="800" b="0" i="0" u="none" strike="noStrike" baseline="0" dirty="0">
                        <a:solidFill>
                          <a:srgbClr val="000000"/>
                        </a:solidFill>
                        <a:effectLst/>
                        <a:latin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50079797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a:solidFill>
                            <a:schemeClr val="tx1"/>
                          </a:solidFill>
                          <a:effectLst/>
                          <a:latin typeface="Franklin Gothic Book" panose="020B0503020102020204" pitchFamily="34" charset="0"/>
                        </a:rPr>
                        <a:t>2</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solidFill>
                            <a:schemeClr val="tx1"/>
                          </a:solidFill>
                          <a:effectLst/>
                          <a:latin typeface="Calibri" panose="020F0502020204030204" pitchFamily="34" charset="0"/>
                        </a:rPr>
                        <a:t>Customer Service-7:enQuestaLink (Service Link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C Penoza</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619,500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3/31/2022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en-US" sz="800" b="0" i="0" u="none" strike="noStrike" kern="1200" dirty="0">
                          <a:solidFill>
                            <a:srgbClr val="000000"/>
                          </a:solidFill>
                          <a:effectLst/>
                          <a:latin typeface="Calibri" panose="020F0502020204030204" pitchFamily="34" charset="0"/>
                          <a:ea typeface="+mn-ea"/>
                          <a:cs typeface="Calibri" panose="020F0502020204030204" pitchFamily="34" charset="0"/>
                        </a:rPr>
                        <a:t>Workflow and Business Process meetings begin 12/13 while Integrations are being worked on by S&amp;S and Westcoast Systems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2654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4</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Calibri" panose="020F0502020204030204" pitchFamily="34" charset="0"/>
                        </a:rPr>
                        <a:t>Office of CFO-1: Oracle Supply Chain</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C. Penoza</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1,000,000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6/30/22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en-US" sz="800" b="0" i="0" u="none" strike="noStrike" dirty="0">
                          <a:solidFill>
                            <a:srgbClr val="000000"/>
                          </a:solidFill>
                          <a:effectLst/>
                          <a:latin typeface="Calibri" panose="020F0502020204030204" pitchFamily="34" charset="0"/>
                        </a:rPr>
                        <a:t>Business Requirements meetings have completed and meetings to begin configuration are starting shortly.</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2005042691"/>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4</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kern="1200" dirty="0">
                          <a:solidFill>
                            <a:schemeClr val="tx1"/>
                          </a:solidFill>
                          <a:effectLst/>
                          <a:latin typeface="Calibri" panose="020F0502020204030204" pitchFamily="34" charset="0"/>
                          <a:ea typeface="+mn-ea"/>
                          <a:cs typeface="Calibri" panose="020F0502020204030204" pitchFamily="34" charset="0"/>
                        </a:rPr>
                        <a:t>Operations (M&amp;R, MTR </a:t>
                      </a:r>
                      <a:r>
                        <a:rPr lang="en-US" sz="800" b="0" i="0" kern="1200" dirty="0" err="1">
                          <a:solidFill>
                            <a:schemeClr val="tx1"/>
                          </a:solidFill>
                          <a:effectLst/>
                          <a:latin typeface="Calibri" panose="020F0502020204030204" pitchFamily="34" charset="0"/>
                          <a:ea typeface="+mn-ea"/>
                          <a:cs typeface="Calibri" panose="020F0502020204030204" pitchFamily="34" charset="0"/>
                        </a:rPr>
                        <a:t>OPS,Fleet</a:t>
                      </a:r>
                      <a:r>
                        <a:rPr lang="en-US" sz="800" b="0" i="0" kern="1200" dirty="0">
                          <a:solidFill>
                            <a:schemeClr val="tx1"/>
                          </a:solidFill>
                          <a:effectLst/>
                          <a:latin typeface="Calibri" panose="020F0502020204030204" pitchFamily="34" charset="0"/>
                          <a:ea typeface="+mn-ea"/>
                          <a:cs typeface="Calibri" panose="020F0502020204030204" pitchFamily="34" charset="0"/>
                        </a:rPr>
                        <a:t>)-2:Itron Meter Replacement</a:t>
                      </a:r>
                      <a:endParaRPr lang="en-US" sz="800" b="0" i="0" u="none" strike="noStrike" dirty="0">
                        <a:solidFill>
                          <a:schemeClr val="tx1"/>
                        </a:solidFill>
                        <a:effectLst/>
                        <a:latin typeface="Calibri" panose="020F050202020403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C Penoza</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1,000,000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12/31/2023</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en-US" sz="800" b="0" i="0" u="none" strike="noStrike" baseline="0" dirty="0">
                          <a:solidFill>
                            <a:srgbClr val="000000"/>
                          </a:solidFill>
                          <a:effectLst/>
                          <a:latin typeface="Calibri" panose="020F0502020204030204" pitchFamily="34" charset="0"/>
                        </a:rPr>
                        <a:t>Initial redesign of reading imports has been completed and are currently being tested.  BSRD for Workforce integrations is complete.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91007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5</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Calibri" panose="020F0502020204030204" pitchFamily="34" charset="0"/>
                        </a:rPr>
                        <a:t>eSignature Standard for Contracts and Forms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G Burrell</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300,000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4/30/2021</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en-US" sz="800" b="0" i="0" u="none" strike="noStrike" dirty="0">
                          <a:solidFill>
                            <a:srgbClr val="000000"/>
                          </a:solidFill>
                          <a:effectLst/>
                          <a:latin typeface="Calibri" panose="020F0502020204030204" pitchFamily="34" charset="0"/>
                        </a:rPr>
                        <a:t>Additional training is currently in progress for additional business</a:t>
                      </a:r>
                      <a:r>
                        <a:rPr lang="en-US" sz="800" b="0" i="0" u="none" strike="noStrike" baseline="0" dirty="0">
                          <a:solidFill>
                            <a:srgbClr val="000000"/>
                          </a:solidFill>
                          <a:effectLst/>
                          <a:latin typeface="Calibri" panose="020F0502020204030204" pitchFamily="34" charset="0"/>
                        </a:rPr>
                        <a:t> units.  </a:t>
                      </a:r>
                      <a:endParaRPr lang="en-US" sz="800" b="0" i="0" u="none" strike="noStrike" dirty="0">
                        <a:solidFill>
                          <a:srgbClr val="000000"/>
                        </a:solidFill>
                        <a:effectLst/>
                        <a:latin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Live</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3579191946"/>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Calibri" panose="020F0502020204030204" pitchFamily="34" charset="0"/>
                        </a:rPr>
                        <a:t>Engineering-1:eBuilder</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C. Penoza</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300,000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7/04/21</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en-US" sz="800" b="0" i="0" u="none" strike="noStrike" dirty="0">
                          <a:solidFill>
                            <a:srgbClr val="000000"/>
                          </a:solidFill>
                          <a:effectLst/>
                          <a:latin typeface="Calibri" panose="020F0502020204030204" pitchFamily="34" charset="0"/>
                        </a:rPr>
                        <a:t>Project</a:t>
                      </a:r>
                      <a:r>
                        <a:rPr lang="en-US" sz="800" b="0" i="0" u="none" strike="noStrike" baseline="0" dirty="0">
                          <a:solidFill>
                            <a:srgbClr val="000000"/>
                          </a:solidFill>
                          <a:effectLst/>
                          <a:latin typeface="Calibri" panose="020F0502020204030204" pitchFamily="34" charset="0"/>
                        </a:rPr>
                        <a:t> impacted due to flood response.  </a:t>
                      </a:r>
                      <a:r>
                        <a:rPr lang="en-US" sz="800" b="0" i="0" u="none" strike="noStrike" dirty="0">
                          <a:solidFill>
                            <a:srgbClr val="000000"/>
                          </a:solidFill>
                          <a:effectLst/>
                          <a:latin typeface="Calibri" panose="020F0502020204030204" pitchFamily="34" charset="0"/>
                        </a:rPr>
                        <a:t>Scope is being reviewed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1709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7</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p>
                      <a:pPr algn="l" fontAlgn="b"/>
                      <a:r>
                        <a:rPr lang="en-US" sz="800" b="0" i="0" u="none" strike="noStrike" dirty="0">
                          <a:solidFill>
                            <a:schemeClr val="tx1"/>
                          </a:solidFill>
                          <a:effectLst/>
                          <a:latin typeface="Calibri" panose="020F0502020204030204" pitchFamily="34" charset="0"/>
                        </a:rPr>
                        <a:t>Administrative and Compliance-7: 800 MHz Radio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TBD</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330,000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6/30/2022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en-US" sz="800" b="0" i="0" u="none" strike="noStrike" dirty="0">
                          <a:solidFill>
                            <a:srgbClr val="000000"/>
                          </a:solidFill>
                          <a:effectLst/>
                          <a:latin typeface="Calibri" panose="020F0502020204030204" pitchFamily="34" charset="0"/>
                        </a:rPr>
                        <a:t>Securing Funding for FY 22 – FY 24</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Pre-Procurement</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2487824502"/>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8</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b="0" i="0" kern="1200" dirty="0">
                          <a:solidFill>
                            <a:schemeClr val="tx1"/>
                          </a:solidFill>
                          <a:effectLst/>
                          <a:latin typeface="Calibri" panose="020F0502020204030204" pitchFamily="34" charset="0"/>
                          <a:ea typeface="+mn-ea"/>
                          <a:cs typeface="Calibri" panose="020F0502020204030204" pitchFamily="34" charset="0"/>
                        </a:rPr>
                        <a:t>Administrative and Compliance-6:Security Infrastructure Repair</a:t>
                      </a:r>
                      <a:endParaRPr lang="en-US" sz="800" b="0" i="0" u="none" strike="noStrike" dirty="0">
                        <a:solidFill>
                          <a:schemeClr val="tx1"/>
                        </a:solidFill>
                        <a:effectLst/>
                        <a:latin typeface="Calibri" panose="020F050202020403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G Burrell</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350,000</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6/30/2022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b="0" i="0" kern="1200" dirty="0">
                          <a:solidFill>
                            <a:srgbClr val="000000"/>
                          </a:solidFill>
                          <a:effectLst/>
                          <a:latin typeface="Calibri" panose="020F0502020204030204" pitchFamily="34" charset="0"/>
                          <a:ea typeface="+mn-ea"/>
                          <a:cs typeface="Calibri" panose="020F0502020204030204" pitchFamily="34" charset="0"/>
                        </a:rPr>
                        <a:t>Contractors have begun system review</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p>
                      <a:pPr algn="l" fontAlgn="b"/>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0110689"/>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9</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p>
                      <a:pPr algn="l" fontAlgn="b"/>
                      <a:r>
                        <a:rPr lang="en-US" sz="800" b="0" i="0" kern="1200" dirty="0">
                          <a:solidFill>
                            <a:schemeClr val="tx1"/>
                          </a:solidFill>
                          <a:effectLst/>
                          <a:latin typeface="Calibri" panose="020F0502020204030204" pitchFamily="34" charset="0"/>
                          <a:ea typeface="+mn-ea"/>
                          <a:cs typeface="Calibri" panose="020F0502020204030204" pitchFamily="34" charset="0"/>
                        </a:rPr>
                        <a:t>Administrative and Compliance-7 Oracle Database Cluster Migration</a:t>
                      </a:r>
                      <a:endParaRPr lang="en-US" sz="800" b="0" i="0" u="none" strike="noStrike" dirty="0">
                        <a:solidFill>
                          <a:schemeClr val="tx1"/>
                        </a:solidFill>
                        <a:effectLst/>
                        <a:latin typeface="Calibri" panose="020F050202020403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 G Burrell</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$0</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3/27/2022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p>
                      <a:pPr algn="l" fontAlgn="b"/>
                      <a:r>
                        <a:rPr lang="en-US" sz="800" b="0" i="0" u="none" strike="noStrike" dirty="0">
                          <a:solidFill>
                            <a:srgbClr val="000000"/>
                          </a:solidFill>
                          <a:effectLst/>
                          <a:latin typeface="Calibri" panose="020F0502020204030204" pitchFamily="34" charset="0"/>
                        </a:rPr>
                        <a:t>Reviewing migration methods with Oracle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p>
                      <a:pPr algn="l" fontAlgn="b"/>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7C490F2-C530-4900-A58A-1ED919150F1C}"/>
              </a:ext>
            </a:extLst>
          </p:cNvPr>
          <p:cNvGraphicFramePr>
            <a:graphicFrameLocks/>
          </p:cNvGraphicFramePr>
          <p:nvPr>
            <p:extLst>
              <p:ext uri="{D42A27DB-BD31-4B8C-83A1-F6EECF244321}">
                <p14:modId xmlns:p14="http://schemas.microsoft.com/office/powerpoint/2010/main" val="4249208659"/>
              </p:ext>
            </p:extLst>
          </p:nvPr>
        </p:nvGraphicFramePr>
        <p:xfrm>
          <a:off x="80551" y="1046988"/>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a:t>27</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Application Availability</a:t>
            </a:r>
          </a:p>
        </p:txBody>
      </p:sp>
      <p:sp>
        <p:nvSpPr>
          <p:cNvPr id="22" name="TextBox 21">
            <a:extLst>
              <a:ext uri="{FF2B5EF4-FFF2-40B4-BE49-F238E27FC236}">
                <a16:creationId xmlns:a16="http://schemas.microsoft.com/office/drawing/2014/main" id="{D410302D-BCCF-41E0-B38D-5D17D9942961}"/>
              </a:ext>
            </a:extLst>
          </p:cNvPr>
          <p:cNvSpPr txBox="1"/>
          <p:nvPr/>
        </p:nvSpPr>
        <p:spPr>
          <a:xfrm>
            <a:off x="4572000" y="4729172"/>
            <a:ext cx="1308725"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20" name="Table 19"/>
          <p:cNvGraphicFramePr>
            <a:graphicFrameLocks noGrp="1"/>
          </p:cNvGraphicFramePr>
          <p:nvPr>
            <p:extLst>
              <p:ext uri="{D42A27DB-BD31-4B8C-83A1-F6EECF244321}">
                <p14:modId xmlns:p14="http://schemas.microsoft.com/office/powerpoint/2010/main" val="1422526503"/>
              </p:ext>
            </p:extLst>
          </p:nvPr>
        </p:nvGraphicFramePr>
        <p:xfrm>
          <a:off x="6754123" y="3234015"/>
          <a:ext cx="1742636" cy="1576857"/>
        </p:xfrm>
        <a:graphic>
          <a:graphicData uri="http://schemas.openxmlformats.org/drawingml/2006/table">
            <a:tbl>
              <a:tblPr>
                <a:tableStyleId>{5C22544A-7EE6-4342-B048-85BDC9FD1C3A}</a:tableStyleId>
              </a:tblPr>
              <a:tblGrid>
                <a:gridCol w="1742636">
                  <a:extLst>
                    <a:ext uri="{9D8B030D-6E8A-4147-A177-3AD203B41FA5}">
                      <a16:colId xmlns:a16="http://schemas.microsoft.com/office/drawing/2014/main" val="1207766451"/>
                    </a:ext>
                  </a:extLst>
                </a:gridCol>
              </a:tblGrid>
              <a:tr h="960970">
                <a:tc>
                  <a:txBody>
                    <a:bodyPr/>
                    <a:lstStyle/>
                    <a:p>
                      <a:pPr algn="ctr" fontAlgn="ctr"/>
                      <a:r>
                        <a:rPr lang="en-US" sz="4000" b="1" u="none" strike="noStrike" dirty="0">
                          <a:solidFill>
                            <a:srgbClr val="004445"/>
                          </a:solidFill>
                          <a:effectLst/>
                        </a:rPr>
                        <a:t>99.7%</a:t>
                      </a:r>
                    </a:p>
                    <a:p>
                      <a:pPr algn="ctr" fontAlgn="ctr"/>
                      <a:r>
                        <a:rPr lang="en-US" sz="1400" b="1" u="none" strike="noStrike" dirty="0">
                          <a:solidFill>
                            <a:srgbClr val="004445"/>
                          </a:solidFill>
                          <a:effectLst/>
                        </a:rPr>
                        <a:t>SYSTEMS</a:t>
                      </a:r>
                    </a:p>
                    <a:p>
                      <a:pPr algn="ctr" fontAlgn="ctr"/>
                      <a:r>
                        <a:rPr lang="en-US" sz="1400" b="1" u="none" strike="noStrike" dirty="0">
                          <a:solidFill>
                            <a:srgbClr val="004445"/>
                          </a:solidFill>
                          <a:effectLst/>
                        </a:rPr>
                        <a:t>AVAILABILITY</a:t>
                      </a:r>
                      <a:endParaRPr lang="en-US" sz="1400" b="1" i="0" u="none" strike="noStrike" dirty="0">
                        <a:solidFill>
                          <a:srgbClr val="004445"/>
                        </a:solidFill>
                        <a:effectLst/>
                        <a:latin typeface="Calibri" panose="020F0502020204030204" pitchFamily="34" charset="0"/>
                      </a:endParaRPr>
                    </a:p>
                  </a:txBody>
                  <a:tcPr marL="6350" marR="6350" marT="6350" marB="0" anchor="ctr">
                    <a:solidFill>
                      <a:srgbClr val="FF0000"/>
                    </a:solidFill>
                  </a:tcPr>
                </a:tc>
                <a:extLst>
                  <a:ext uri="{0D108BD9-81ED-4DB2-BD59-A6C34878D82A}">
                    <a16:rowId xmlns:a16="http://schemas.microsoft.com/office/drawing/2014/main" val="513509336"/>
                  </a:ext>
                </a:extLst>
              </a:tr>
              <a:tr h="534187">
                <a:tc>
                  <a:txBody>
                    <a:bodyPr/>
                    <a:lstStyle/>
                    <a:p>
                      <a:pPr algn="ctr" fontAlgn="ctr"/>
                      <a:r>
                        <a:rPr lang="en-US" sz="1600" u="none" strike="noStrike" dirty="0">
                          <a:solidFill>
                            <a:srgbClr val="219784"/>
                          </a:solidFill>
                          <a:effectLst/>
                        </a:rPr>
                        <a:t>99.9% = TARGET</a:t>
                      </a:r>
                      <a:endParaRPr lang="en-US" sz="1600" b="1" i="0" u="none" strike="noStrike" dirty="0">
                        <a:solidFill>
                          <a:srgbClr val="219784"/>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4" name="Chart 13">
            <a:extLst>
              <a:ext uri="{FF2B5EF4-FFF2-40B4-BE49-F238E27FC236}">
                <a16:creationId xmlns:a16="http://schemas.microsoft.com/office/drawing/2014/main" id="{ED85F635-BA1C-4245-9150-8FD6F82C909F}"/>
              </a:ext>
            </a:extLst>
          </p:cNvPr>
          <p:cNvGraphicFramePr>
            <a:graphicFrameLocks/>
          </p:cNvGraphicFramePr>
          <p:nvPr>
            <p:extLst>
              <p:ext uri="{D42A27DB-BD31-4B8C-83A1-F6EECF244321}">
                <p14:modId xmlns:p14="http://schemas.microsoft.com/office/powerpoint/2010/main" val="3611898547"/>
              </p:ext>
            </p:extLst>
          </p:nvPr>
        </p:nvGraphicFramePr>
        <p:xfrm>
          <a:off x="5634449" y="1230334"/>
          <a:ext cx="3429000" cy="1947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899F7284-44C4-40E8-9AA0-5934073476A5}"/>
              </a:ext>
            </a:extLst>
          </p:cNvPr>
          <p:cNvGraphicFramePr>
            <a:graphicFrameLocks noGrp="1"/>
          </p:cNvGraphicFramePr>
          <p:nvPr>
            <p:extLst>
              <p:ext uri="{D42A27DB-BD31-4B8C-83A1-F6EECF244321}">
                <p14:modId xmlns:p14="http://schemas.microsoft.com/office/powerpoint/2010/main" val="4085099237"/>
              </p:ext>
            </p:extLst>
          </p:nvPr>
        </p:nvGraphicFramePr>
        <p:xfrm>
          <a:off x="5976219" y="4866881"/>
          <a:ext cx="3087230" cy="1718260"/>
        </p:xfrm>
        <a:graphic>
          <a:graphicData uri="http://schemas.openxmlformats.org/drawingml/2006/table">
            <a:tbl>
              <a:tblPr firstRow="1" firstCol="1" bandRow="1">
                <a:tableStyleId>{5C22544A-7EE6-4342-B048-85BDC9FD1C3A}</a:tableStyleId>
              </a:tblPr>
              <a:tblGrid>
                <a:gridCol w="2193212">
                  <a:extLst>
                    <a:ext uri="{9D8B030D-6E8A-4147-A177-3AD203B41FA5}">
                      <a16:colId xmlns:a16="http://schemas.microsoft.com/office/drawing/2014/main" val="4086984300"/>
                    </a:ext>
                  </a:extLst>
                </a:gridCol>
                <a:gridCol w="894018">
                  <a:extLst>
                    <a:ext uri="{9D8B030D-6E8A-4147-A177-3AD203B41FA5}">
                      <a16:colId xmlns:a16="http://schemas.microsoft.com/office/drawing/2014/main" val="3137737818"/>
                    </a:ext>
                  </a:extLst>
                </a:gridCol>
              </a:tblGrid>
              <a:tr h="219707">
                <a:tc>
                  <a:txBody>
                    <a:bodyPr/>
                    <a:lstStyle/>
                    <a:p>
                      <a:pPr marL="0" marR="0">
                        <a:spcBef>
                          <a:spcPts val="0"/>
                        </a:spcBef>
                        <a:spcAft>
                          <a:spcPts val="0"/>
                        </a:spcAft>
                      </a:pPr>
                      <a:r>
                        <a:rPr lang="en-US" sz="1100" dirty="0">
                          <a:effectLst/>
                          <a:latin typeface="Franklin Gothic Book" panose="020B0503020102020204" pitchFamily="34" charset="0"/>
                        </a:rPr>
                        <a:t>Nov 2021  Cherwell Stats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4445"/>
                    </a:solidFill>
                  </a:tcPr>
                </a:tc>
                <a:tc>
                  <a:txBody>
                    <a:bodyPr/>
                    <a:lstStyle/>
                    <a:p>
                      <a:pPr marL="0" marR="0">
                        <a:spcBef>
                          <a:spcPts val="0"/>
                        </a:spcBef>
                        <a:spcAft>
                          <a:spcPts val="0"/>
                        </a:spcAft>
                      </a:pPr>
                      <a:r>
                        <a:rPr lang="en-US" sz="1100" dirty="0">
                          <a:effectLst/>
                          <a:latin typeface="Franklin Gothic Book" panose="020B0503020102020204" pitchFamily="34" charset="0"/>
                        </a:rPr>
                        <a:t>Totals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4445"/>
                    </a:solidFill>
                  </a:tcPr>
                </a:tc>
                <a:extLst>
                  <a:ext uri="{0D108BD9-81ED-4DB2-BD59-A6C34878D82A}">
                    <a16:rowId xmlns:a16="http://schemas.microsoft.com/office/drawing/2014/main" val="1282208591"/>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598</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1180925557"/>
                  </a:ext>
                </a:extLst>
              </a:tr>
              <a:tr h="219707">
                <a:tc>
                  <a:txBody>
                    <a:bodyPr/>
                    <a:lstStyle/>
                    <a:p>
                      <a:pPr marL="0" marR="0">
                        <a:spcBef>
                          <a:spcPts val="0"/>
                        </a:spcBef>
                        <a:spcAft>
                          <a:spcPts val="0"/>
                        </a:spcAft>
                      </a:pPr>
                      <a:r>
                        <a:rPr lang="en-US" sz="1100" dirty="0">
                          <a:effectLst/>
                          <a:latin typeface="Franklin Gothic Book" panose="020B0503020102020204" pitchFamily="34" charset="0"/>
                        </a:rPr>
                        <a:t>New Tickets Received</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464</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570269317"/>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 Resolved</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457</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3128001011"/>
                  </a:ext>
                </a:extLst>
              </a:tr>
              <a:tr h="219707">
                <a:tc>
                  <a:txBody>
                    <a:bodyPr/>
                    <a:lstStyle/>
                    <a:p>
                      <a:pPr marL="0" marR="0">
                        <a:spcBef>
                          <a:spcPts val="0"/>
                        </a:spcBef>
                        <a:spcAft>
                          <a:spcPts val="0"/>
                        </a:spcAft>
                      </a:pPr>
                      <a:r>
                        <a:rPr lang="en-US" sz="1100" dirty="0">
                          <a:effectLst/>
                          <a:latin typeface="Franklin Gothic Book" panose="020B0503020102020204" pitchFamily="34" charset="0"/>
                        </a:rPr>
                        <a:t>Average Time to Resolve in Days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10</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223447182"/>
                  </a:ext>
                </a:extLst>
              </a:tr>
              <a:tr h="400018">
                <a:tc>
                  <a:txBody>
                    <a:bodyPr/>
                    <a:lstStyle/>
                    <a:p>
                      <a:pPr marL="0" marR="0">
                        <a:spcBef>
                          <a:spcPts val="0"/>
                        </a:spcBef>
                        <a:spcAft>
                          <a:spcPts val="0"/>
                        </a:spcAft>
                      </a:pPr>
                      <a:r>
                        <a:rPr lang="en-US" sz="1100" dirty="0">
                          <a:effectLst/>
                          <a:latin typeface="Franklin Gothic Book" panose="020B0503020102020204" pitchFamily="34" charset="0"/>
                        </a:rPr>
                        <a:t>Total Tickets Resolved within SLA</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406</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4000719006"/>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 Resolved not in SLA</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51</a:t>
                      </a: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849243"/>
                  </a:ext>
                </a:extLst>
              </a:tr>
            </a:tbl>
          </a:graphicData>
        </a:graphic>
      </p:graphicFrame>
    </p:spTree>
    <p:extLst>
      <p:ext uri="{BB962C8B-B14F-4D97-AF65-F5344CB8AC3E}">
        <p14:creationId xmlns:p14="http://schemas.microsoft.com/office/powerpoint/2010/main" val="81289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DIRECTOR’S MESSAGE TO THE BOARD</a:t>
            </a:r>
          </a:p>
        </p:txBody>
      </p:sp>
      <p:sp>
        <p:nvSpPr>
          <p:cNvPr id="5" name="TextBox 4">
            <a:extLst>
              <a:ext uri="{FF2B5EF4-FFF2-40B4-BE49-F238E27FC236}">
                <a16:creationId xmlns:a16="http://schemas.microsoft.com/office/drawing/2014/main" id="{AD777788-1145-4C1B-AF66-9BE611BA4DC2}"/>
              </a:ext>
            </a:extLst>
          </p:cNvPr>
          <p:cNvSpPr txBox="1"/>
          <p:nvPr/>
        </p:nvSpPr>
        <p:spPr>
          <a:xfrm>
            <a:off x="300319" y="1260606"/>
            <a:ext cx="4550356" cy="3970318"/>
          </a:xfrm>
          <a:prstGeom prst="rect">
            <a:avLst/>
          </a:prstGeom>
          <a:noFill/>
        </p:spPr>
        <p:txBody>
          <a:bodyPr wrap="square" rtlCol="0">
            <a:spAutoFit/>
          </a:bodyPr>
          <a:lstStyle/>
          <a:p>
            <a:pPr>
              <a:buClr>
                <a:srgbClr val="279989"/>
              </a:buClr>
            </a:pPr>
            <a:r>
              <a:rPr lang="en-US" sz="1400" b="1" dirty="0">
                <a:solidFill>
                  <a:srgbClr val="004445"/>
                </a:solidFill>
                <a:latin typeface="Franklin Gothic Book" panose="020B0503020102020204" pitchFamily="34" charset="0"/>
              </a:rPr>
              <a:t>In November, the Detroit Water and Sewerage Department (DWSD) launched a new customer education campaign with a focus on the small things residents can do, while the department’s employees continue working hard to maintain and upgrade the water and sewer systems.</a:t>
            </a:r>
          </a:p>
          <a:p>
            <a:pPr>
              <a:buClr>
                <a:srgbClr val="279989"/>
              </a:buClr>
            </a:pPr>
            <a:endParaRPr lang="en-US" sz="1400" b="1" dirty="0">
              <a:solidFill>
                <a:srgbClr val="004445"/>
              </a:solidFill>
              <a:latin typeface="Franklin Gothic Book" panose="020B0503020102020204" pitchFamily="34" charset="0"/>
            </a:endParaRPr>
          </a:p>
          <a:p>
            <a:pPr>
              <a:buClr>
                <a:srgbClr val="279989"/>
              </a:buClr>
            </a:pPr>
            <a:r>
              <a:rPr lang="en-US" sz="1400" dirty="0">
                <a:solidFill>
                  <a:srgbClr val="004445"/>
                </a:solidFill>
                <a:latin typeface="Franklin Gothic Book" panose="020B0503020102020204" pitchFamily="34" charset="0"/>
              </a:rPr>
              <a:t>The advertising campaign will run through the winter on billboards, radio, cable television, streaming services, social media, websites where most Detroiters frequently visit, and the Michigan Chronicle (print ad shown at right). The small things include cleaning catch basins of leaves, dirt and trash, dumping fat, oil and grease in a disposable container instead of into a sink drain, and disconnecting downspouts and rerouting them onto lawns – steps that can help reduce flooding and backups</a:t>
            </a:r>
            <a:r>
              <a:rPr lang="en-US" sz="1400" b="1" dirty="0">
                <a:solidFill>
                  <a:srgbClr val="004445"/>
                </a:solidFill>
                <a:latin typeface="Franklin Gothic Book" panose="020B0503020102020204" pitchFamily="34" charset="0"/>
              </a:rPr>
              <a:t>. </a:t>
            </a:r>
          </a:p>
          <a:p>
            <a:pPr>
              <a:buClr>
                <a:srgbClr val="279989"/>
              </a:buClr>
            </a:pPr>
            <a:endParaRPr lang="en-US" sz="1400" dirty="0">
              <a:solidFill>
                <a:srgbClr val="004445"/>
              </a:solidFill>
              <a:latin typeface="Franklin Gothic Book" panose="020B0503020102020204" pitchFamily="34" charset="0"/>
            </a:endParaRPr>
          </a:p>
          <a:p>
            <a:pPr>
              <a:buClr>
                <a:srgbClr val="279989"/>
              </a:buClr>
            </a:pPr>
            <a:r>
              <a:rPr lang="en-US" sz="1400" dirty="0">
                <a:solidFill>
                  <a:srgbClr val="004445"/>
                </a:solidFill>
                <a:latin typeface="Franklin Gothic Book" panose="020B0503020102020204" pitchFamily="34" charset="0"/>
              </a:rPr>
              <a:t>The TV and streaming commercial can be viewed here: </a:t>
            </a:r>
            <a:r>
              <a:rPr lang="en-US" sz="1400" dirty="0">
                <a:solidFill>
                  <a:srgbClr val="004445"/>
                </a:solidFill>
                <a:latin typeface="Franklin Gothic Book" panose="020B0503020102020204" pitchFamily="34" charset="0"/>
                <a:hlinkClick r:id="rId3"/>
              </a:rPr>
              <a:t>https://youtu.be/9CA6YNims-s</a:t>
            </a:r>
            <a:r>
              <a:rPr lang="en-US" sz="1400" dirty="0">
                <a:solidFill>
                  <a:srgbClr val="004445"/>
                </a:solidFill>
                <a:latin typeface="Franklin Gothic Book" panose="020B0503020102020204" pitchFamily="34" charset="0"/>
              </a:rPr>
              <a:t>.</a:t>
            </a:r>
            <a:endParaRPr lang="en-US" sz="1400" dirty="0">
              <a:solidFill>
                <a:srgbClr val="219784"/>
              </a:solidFill>
              <a:latin typeface="Franklin Gothic Book" panose="020B0503020102020204" pitchFamily="34" charset="0"/>
            </a:endParaRPr>
          </a:p>
        </p:txBody>
      </p:sp>
      <p:pic>
        <p:nvPicPr>
          <p:cNvPr id="4" name="Picture 3" descr="Website, calendar&#10;&#10;Description automatically generated">
            <a:extLst>
              <a:ext uri="{FF2B5EF4-FFF2-40B4-BE49-F238E27FC236}">
                <a16:creationId xmlns:a16="http://schemas.microsoft.com/office/drawing/2014/main" id="{3594642E-D76B-4E90-9F7B-4D5913FFC9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
          <a:stretch/>
        </p:blipFill>
        <p:spPr>
          <a:xfrm>
            <a:off x="5033554" y="1260606"/>
            <a:ext cx="4099462" cy="5364789"/>
          </a:xfrm>
          <a:prstGeom prst="rect">
            <a:avLst/>
          </a:prstGeom>
        </p:spPr>
      </p:pic>
    </p:spTree>
    <p:extLst>
      <p:ext uri="{BB962C8B-B14F-4D97-AF65-F5344CB8AC3E}">
        <p14:creationId xmlns:p14="http://schemas.microsoft.com/office/powerpoint/2010/main" val="412078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Customer Service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SERVICE: Number of Active Accounts</a:t>
            </a: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839960844"/>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2233475846"/>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08742"/>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Active </a:t>
            </a:r>
            <a:r>
              <a:rPr lang="en-US" b="1" dirty="0">
                <a:solidFill>
                  <a:srgbClr val="27999D"/>
                </a:solidFill>
              </a:rPr>
              <a:t>Residential </a:t>
            </a:r>
            <a:r>
              <a:rPr lang="en-US" b="1" dirty="0"/>
              <a:t>Accounts                                          Active </a:t>
            </a:r>
            <a:r>
              <a:rPr lang="en-US" b="1" dirty="0">
                <a:solidFill>
                  <a:srgbClr val="27999D"/>
                </a:solidFill>
              </a:rPr>
              <a:t>Non-Residential</a:t>
            </a:r>
            <a:r>
              <a:rPr lang="en-US" b="1" dirty="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6</a:t>
            </a:r>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Number of Transactions</a:t>
            </a:r>
          </a:p>
        </p:txBody>
      </p:sp>
      <p:graphicFrame>
        <p:nvGraphicFramePr>
          <p:cNvPr id="6" name="Chart 5"/>
          <p:cNvGraphicFramePr/>
          <p:nvPr>
            <p:extLst>
              <p:ext uri="{D42A27DB-BD31-4B8C-83A1-F6EECF244321}">
                <p14:modId xmlns:p14="http://schemas.microsoft.com/office/powerpoint/2010/main" val="2784127648"/>
              </p:ext>
            </p:extLst>
          </p:nvPr>
        </p:nvGraphicFramePr>
        <p:xfrm>
          <a:off x="247680" y="709630"/>
          <a:ext cx="5968562" cy="288627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SERVICE: Transactions</a:t>
            </a:r>
          </a:p>
        </p:txBody>
      </p:sp>
      <p:graphicFrame>
        <p:nvGraphicFramePr>
          <p:cNvPr id="15" name="Chart 14"/>
          <p:cNvGraphicFramePr/>
          <p:nvPr>
            <p:extLst>
              <p:ext uri="{D42A27DB-BD31-4B8C-83A1-F6EECF244321}">
                <p14:modId xmlns:p14="http://schemas.microsoft.com/office/powerpoint/2010/main" val="2756132844"/>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Millions of Dollars</a:t>
            </a: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a:solidFill>
                  <a:schemeClr val="tx1">
                    <a:lumMod val="75000"/>
                    <a:lumOff val="25000"/>
                  </a:schemeClr>
                </a:solidFill>
                <a:latin typeface="Franklin Gothic Book" panose="020B0503020102020204" pitchFamily="34" charset="0"/>
                <a:hlinkClick r:id="rId4"/>
              </a:rPr>
              <a:t>mydwsd@detroitmi.gov</a:t>
            </a:r>
            <a:r>
              <a:rPr lang="en-US" sz="1200" dirty="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Field Services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8</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Fire Hydrant Maintenance</a:t>
            </a: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a:solidFill>
                  <a:schemeClr val="accent1">
                    <a:lumMod val="75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Fire Hydrants    </a:t>
            </a:r>
            <a:r>
              <a:rPr lang="en-US" sz="1200" dirty="0">
                <a:solidFill>
                  <a:schemeClr val="accent2">
                    <a:lumMod val="60000"/>
                    <a:lumOff val="40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Hydrants with Issues    </a:t>
            </a:r>
            <a:r>
              <a:rPr lang="en-US" sz="1200" dirty="0">
                <a:solidFill>
                  <a:srgbClr val="C00000"/>
                </a:solidFill>
                <a:latin typeface="Wingdings" panose="05000000000000000000" pitchFamily="2" charset="2"/>
              </a:rPr>
              <a:t>n</a:t>
            </a:r>
            <a:r>
              <a:rPr lang="en-US" sz="1200" dirty="0"/>
              <a:t> </a:t>
            </a:r>
            <a:r>
              <a:rPr lang="en-US" sz="1200" dirty="0">
                <a:latin typeface="Franklin Gothic Book" panose="020B0503020102020204" pitchFamily="34" charset="0"/>
              </a:rPr>
              <a:t>Non-Operating Hydrants</a:t>
            </a: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163954208"/>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1169551"/>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Detroit Fire Department staff conduct inspections and share the data through a dashboard with DWSD if hydrants need to be repaired or replaced. The community can report hydrant issues via the Improve Detroit mobile app.</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Running Water</a:t>
            </a:r>
          </a:p>
        </p:txBody>
      </p:sp>
      <p:graphicFrame>
        <p:nvGraphicFramePr>
          <p:cNvPr id="4" name="Chart 3"/>
          <p:cNvGraphicFramePr/>
          <p:nvPr>
            <p:extLst>
              <p:ext uri="{D42A27DB-BD31-4B8C-83A1-F6EECF244321}">
                <p14:modId xmlns:p14="http://schemas.microsoft.com/office/powerpoint/2010/main" val="1386955714"/>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Two Days</a:t>
            </a:r>
          </a:p>
        </p:txBody>
      </p:sp>
    </p:spTree>
    <p:extLst>
      <p:ext uri="{BB962C8B-B14F-4D97-AF65-F5344CB8AC3E}">
        <p14:creationId xmlns:p14="http://schemas.microsoft.com/office/powerpoint/2010/main" val="670544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99914</TotalTime>
  <Words>1660</Words>
  <Application>Microsoft Office PowerPoint</Application>
  <PresentationFormat>On-screen Show (4:3)</PresentationFormat>
  <Paragraphs>325</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3018</cp:revision>
  <cp:lastPrinted>2019-11-20T19:03:00Z</cp:lastPrinted>
  <dcterms:created xsi:type="dcterms:W3CDTF">2016-04-19T17:03:52Z</dcterms:created>
  <dcterms:modified xsi:type="dcterms:W3CDTF">2021-12-09T19:55:39Z</dcterms:modified>
</cp:coreProperties>
</file>